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02" r:id="rId2"/>
    <p:sldId id="684" r:id="rId3"/>
    <p:sldId id="673" r:id="rId4"/>
    <p:sldId id="675" r:id="rId5"/>
    <p:sldId id="676" r:id="rId6"/>
    <p:sldId id="677" r:id="rId7"/>
    <p:sldId id="678" r:id="rId8"/>
    <p:sldId id="679" r:id="rId9"/>
    <p:sldId id="680" r:id="rId10"/>
    <p:sldId id="681" r:id="rId11"/>
    <p:sldId id="682" r:id="rId12"/>
    <p:sldId id="683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1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909"/>
    <a:srgbClr val="BDE4F7"/>
    <a:srgbClr val="219BD3"/>
    <a:srgbClr val="008FCB"/>
    <a:srgbClr val="E75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8EA5E7-1F33-4D9A-8464-BF7D0FF43B40}" v="1" dt="2022-04-28T11:46:50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7"/>
    <p:restoredTop sz="68391" autoAdjust="0"/>
  </p:normalViewPr>
  <p:slideViewPr>
    <p:cSldViewPr snapToGrid="0" snapToObjects="1">
      <p:cViewPr varScale="1">
        <p:scale>
          <a:sx n="47" d="100"/>
          <a:sy n="47" d="100"/>
        </p:scale>
        <p:origin x="1638" y="60"/>
      </p:cViewPr>
      <p:guideLst>
        <p:guide orient="horz" pos="2160"/>
        <p:guide orient="horz" pos="1014"/>
        <p:guide pos="2880"/>
      </p:guideLst>
    </p:cSldViewPr>
  </p:slideViewPr>
  <p:notesTextViewPr>
    <p:cViewPr>
      <p:scale>
        <a:sx n="100" d="100"/>
        <a:sy n="100" d="100"/>
      </p:scale>
      <p:origin x="0" y="-96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n Wennberg" userId="33e09453-9076-4453-bc19-28d7f0a32d5e" providerId="ADAL" clId="{A08EA5E7-1F33-4D9A-8464-BF7D0FF43B40}"/>
    <pc:docChg chg="undo custSel addSld delSld modSld sldOrd">
      <pc:chgData name="Malin Wennberg" userId="33e09453-9076-4453-bc19-28d7f0a32d5e" providerId="ADAL" clId="{A08EA5E7-1F33-4D9A-8464-BF7D0FF43B40}" dt="2022-04-28T11:54:57.869" v="311" actId="6549"/>
      <pc:docMkLst>
        <pc:docMk/>
      </pc:docMkLst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997473163" sldId="282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949681398" sldId="415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1955433600" sldId="437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2112130453" sldId="438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1155718725" sldId="445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211477423" sldId="460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3328122272" sldId="461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1567299874" sldId="462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1478992053" sldId="470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477765312" sldId="471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548377331" sldId="475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1595561352" sldId="499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990575769" sldId="501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301652921" sldId="503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2227177938" sldId="507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399874900" sldId="508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295911785" sldId="511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1082242534" sldId="514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3113197444" sldId="516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1987693072" sldId="536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970482157" sldId="581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3770944292" sldId="582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243576289" sldId="590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2991416079" sldId="613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1182568958" sldId="616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1253954217" sldId="666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2058844776" sldId="667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490203424" sldId="668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554624045" sldId="669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547971080" sldId="670"/>
        </pc:sldMkLst>
      </pc:sldChg>
      <pc:sldChg chg="del">
        <pc:chgData name="Malin Wennberg" userId="33e09453-9076-4453-bc19-28d7f0a32d5e" providerId="ADAL" clId="{A08EA5E7-1F33-4D9A-8464-BF7D0FF43B40}" dt="2022-04-28T11:52:29.943" v="209" actId="47"/>
        <pc:sldMkLst>
          <pc:docMk/>
          <pc:sldMk cId="3832574668" sldId="671"/>
        </pc:sldMkLst>
      </pc:sldChg>
      <pc:sldChg chg="del">
        <pc:chgData name="Malin Wennberg" userId="33e09453-9076-4453-bc19-28d7f0a32d5e" providerId="ADAL" clId="{A08EA5E7-1F33-4D9A-8464-BF7D0FF43B40}" dt="2022-04-28T11:52:10.527" v="208" actId="47"/>
        <pc:sldMkLst>
          <pc:docMk/>
          <pc:sldMk cId="2942363619" sldId="672"/>
        </pc:sldMkLst>
      </pc:sldChg>
      <pc:sldChg chg="addSp delSp modSp add mod ord">
        <pc:chgData name="Malin Wennberg" userId="33e09453-9076-4453-bc19-28d7f0a32d5e" providerId="ADAL" clId="{A08EA5E7-1F33-4D9A-8464-BF7D0FF43B40}" dt="2022-04-28T11:45:53.354" v="90" actId="207"/>
        <pc:sldMkLst>
          <pc:docMk/>
          <pc:sldMk cId="1277137182" sldId="673"/>
        </pc:sldMkLst>
        <pc:spChg chg="mod">
          <ac:chgData name="Malin Wennberg" userId="33e09453-9076-4453-bc19-28d7f0a32d5e" providerId="ADAL" clId="{A08EA5E7-1F33-4D9A-8464-BF7D0FF43B40}" dt="2022-04-28T11:45:53.354" v="90" actId="207"/>
          <ac:spMkLst>
            <pc:docMk/>
            <pc:sldMk cId="1277137182" sldId="673"/>
            <ac:spMk id="2" creationId="{00000000-0000-0000-0000-000000000000}"/>
          </ac:spMkLst>
        </pc:spChg>
        <pc:spChg chg="del mod">
          <ac:chgData name="Malin Wennberg" userId="33e09453-9076-4453-bc19-28d7f0a32d5e" providerId="ADAL" clId="{A08EA5E7-1F33-4D9A-8464-BF7D0FF43B40}" dt="2022-04-28T11:30:47.530" v="4" actId="478"/>
          <ac:spMkLst>
            <pc:docMk/>
            <pc:sldMk cId="1277137182" sldId="673"/>
            <ac:spMk id="3" creationId="{00000000-0000-0000-0000-000000000000}"/>
          </ac:spMkLst>
        </pc:spChg>
        <pc:spChg chg="add mod">
          <ac:chgData name="Malin Wennberg" userId="33e09453-9076-4453-bc19-28d7f0a32d5e" providerId="ADAL" clId="{A08EA5E7-1F33-4D9A-8464-BF7D0FF43B40}" dt="2022-04-28T11:45:42.833" v="88" actId="21"/>
          <ac:spMkLst>
            <pc:docMk/>
            <pc:sldMk cId="1277137182" sldId="673"/>
            <ac:spMk id="6" creationId="{8B58C45E-84A9-44F9-BEDA-780F991644AE}"/>
          </ac:spMkLst>
        </pc:spChg>
      </pc:sldChg>
      <pc:sldChg chg="add del">
        <pc:chgData name="Malin Wennberg" userId="33e09453-9076-4453-bc19-28d7f0a32d5e" providerId="ADAL" clId="{A08EA5E7-1F33-4D9A-8464-BF7D0FF43B40}" dt="2022-04-28T11:51:07.024" v="207" actId="47"/>
        <pc:sldMkLst>
          <pc:docMk/>
          <pc:sldMk cId="103901009" sldId="674"/>
        </pc:sldMkLst>
      </pc:sldChg>
      <pc:sldChg chg="modSp add mod">
        <pc:chgData name="Malin Wennberg" userId="33e09453-9076-4453-bc19-28d7f0a32d5e" providerId="ADAL" clId="{A08EA5E7-1F33-4D9A-8464-BF7D0FF43B40}" dt="2022-04-28T11:42:59.854" v="71" actId="207"/>
        <pc:sldMkLst>
          <pc:docMk/>
          <pc:sldMk cId="1274940317" sldId="675"/>
        </pc:sldMkLst>
        <pc:spChg chg="mod">
          <ac:chgData name="Malin Wennberg" userId="33e09453-9076-4453-bc19-28d7f0a32d5e" providerId="ADAL" clId="{A08EA5E7-1F33-4D9A-8464-BF7D0FF43B40}" dt="2022-04-28T11:42:59.854" v="71" actId="207"/>
          <ac:spMkLst>
            <pc:docMk/>
            <pc:sldMk cId="1274940317" sldId="675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42:52.372" v="69" actId="21"/>
          <ac:spMkLst>
            <pc:docMk/>
            <pc:sldMk cId="1274940317" sldId="675"/>
            <ac:spMk id="6" creationId="{8B58C45E-84A9-44F9-BEDA-780F991644AE}"/>
          </ac:spMkLst>
        </pc:spChg>
      </pc:sldChg>
      <pc:sldChg chg="modSp add mod">
        <pc:chgData name="Malin Wennberg" userId="33e09453-9076-4453-bc19-28d7f0a32d5e" providerId="ADAL" clId="{A08EA5E7-1F33-4D9A-8464-BF7D0FF43B40}" dt="2022-04-28T11:45:14.804" v="87" actId="5793"/>
        <pc:sldMkLst>
          <pc:docMk/>
          <pc:sldMk cId="3418111299" sldId="676"/>
        </pc:sldMkLst>
        <pc:spChg chg="mod">
          <ac:chgData name="Malin Wennberg" userId="33e09453-9076-4453-bc19-28d7f0a32d5e" providerId="ADAL" clId="{A08EA5E7-1F33-4D9A-8464-BF7D0FF43B40}" dt="2022-04-28T11:43:10.933" v="72" actId="207"/>
          <ac:spMkLst>
            <pc:docMk/>
            <pc:sldMk cId="3418111299" sldId="676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45:14.804" v="87" actId="5793"/>
          <ac:spMkLst>
            <pc:docMk/>
            <pc:sldMk cId="3418111299" sldId="676"/>
            <ac:spMk id="6" creationId="{8B58C45E-84A9-44F9-BEDA-780F991644AE}"/>
          </ac:spMkLst>
        </pc:spChg>
      </pc:sldChg>
      <pc:sldChg chg="modSp add mod">
        <pc:chgData name="Malin Wennberg" userId="33e09453-9076-4453-bc19-28d7f0a32d5e" providerId="ADAL" clId="{A08EA5E7-1F33-4D9A-8464-BF7D0FF43B40}" dt="2022-04-28T11:43:18.417" v="73" actId="207"/>
        <pc:sldMkLst>
          <pc:docMk/>
          <pc:sldMk cId="232366845" sldId="677"/>
        </pc:sldMkLst>
        <pc:spChg chg="mod">
          <ac:chgData name="Malin Wennberg" userId="33e09453-9076-4453-bc19-28d7f0a32d5e" providerId="ADAL" clId="{A08EA5E7-1F33-4D9A-8464-BF7D0FF43B40}" dt="2022-04-28T11:43:18.417" v="73" actId="207"/>
          <ac:spMkLst>
            <pc:docMk/>
            <pc:sldMk cId="232366845" sldId="677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34:21.156" v="41" actId="21"/>
          <ac:spMkLst>
            <pc:docMk/>
            <pc:sldMk cId="232366845" sldId="677"/>
            <ac:spMk id="6" creationId="{8B58C45E-84A9-44F9-BEDA-780F991644AE}"/>
          </ac:spMkLst>
        </pc:spChg>
      </pc:sldChg>
      <pc:sldChg chg="modSp add mod">
        <pc:chgData name="Malin Wennberg" userId="33e09453-9076-4453-bc19-28d7f0a32d5e" providerId="ADAL" clId="{A08EA5E7-1F33-4D9A-8464-BF7D0FF43B40}" dt="2022-04-28T11:43:23.829" v="74" actId="207"/>
        <pc:sldMkLst>
          <pc:docMk/>
          <pc:sldMk cId="661357199" sldId="678"/>
        </pc:sldMkLst>
        <pc:spChg chg="mod">
          <ac:chgData name="Malin Wennberg" userId="33e09453-9076-4453-bc19-28d7f0a32d5e" providerId="ADAL" clId="{A08EA5E7-1F33-4D9A-8464-BF7D0FF43B40}" dt="2022-04-28T11:43:23.829" v="74" actId="207"/>
          <ac:spMkLst>
            <pc:docMk/>
            <pc:sldMk cId="661357199" sldId="678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35:48.871" v="45" actId="21"/>
          <ac:spMkLst>
            <pc:docMk/>
            <pc:sldMk cId="661357199" sldId="678"/>
            <ac:spMk id="6" creationId="{8B58C45E-84A9-44F9-BEDA-780F991644AE}"/>
          </ac:spMkLst>
        </pc:spChg>
      </pc:sldChg>
      <pc:sldChg chg="modSp add mod">
        <pc:chgData name="Malin Wennberg" userId="33e09453-9076-4453-bc19-28d7f0a32d5e" providerId="ADAL" clId="{A08EA5E7-1F33-4D9A-8464-BF7D0FF43B40}" dt="2022-04-28T11:43:28.305" v="75" actId="207"/>
        <pc:sldMkLst>
          <pc:docMk/>
          <pc:sldMk cId="1660317922" sldId="679"/>
        </pc:sldMkLst>
        <pc:spChg chg="mod">
          <ac:chgData name="Malin Wennberg" userId="33e09453-9076-4453-bc19-28d7f0a32d5e" providerId="ADAL" clId="{A08EA5E7-1F33-4D9A-8464-BF7D0FF43B40}" dt="2022-04-28T11:43:28.305" v="75" actId="207"/>
          <ac:spMkLst>
            <pc:docMk/>
            <pc:sldMk cId="1660317922" sldId="679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36:46.015" v="49" actId="21"/>
          <ac:spMkLst>
            <pc:docMk/>
            <pc:sldMk cId="1660317922" sldId="679"/>
            <ac:spMk id="6" creationId="{8B58C45E-84A9-44F9-BEDA-780F991644AE}"/>
          </ac:spMkLst>
        </pc:spChg>
      </pc:sldChg>
      <pc:sldChg chg="modSp add mod">
        <pc:chgData name="Malin Wennberg" userId="33e09453-9076-4453-bc19-28d7f0a32d5e" providerId="ADAL" clId="{A08EA5E7-1F33-4D9A-8464-BF7D0FF43B40}" dt="2022-04-28T11:43:38.257" v="76" actId="207"/>
        <pc:sldMkLst>
          <pc:docMk/>
          <pc:sldMk cId="467320300" sldId="680"/>
        </pc:sldMkLst>
        <pc:spChg chg="mod">
          <ac:chgData name="Malin Wennberg" userId="33e09453-9076-4453-bc19-28d7f0a32d5e" providerId="ADAL" clId="{A08EA5E7-1F33-4D9A-8464-BF7D0FF43B40}" dt="2022-04-28T11:43:38.257" v="76" actId="207"/>
          <ac:spMkLst>
            <pc:docMk/>
            <pc:sldMk cId="467320300" sldId="680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38:01.786" v="55" actId="21"/>
          <ac:spMkLst>
            <pc:docMk/>
            <pc:sldMk cId="467320300" sldId="680"/>
            <ac:spMk id="6" creationId="{8B58C45E-84A9-44F9-BEDA-780F991644AE}"/>
          </ac:spMkLst>
        </pc:spChg>
      </pc:sldChg>
      <pc:sldChg chg="modSp add mod">
        <pc:chgData name="Malin Wennberg" userId="33e09453-9076-4453-bc19-28d7f0a32d5e" providerId="ADAL" clId="{A08EA5E7-1F33-4D9A-8464-BF7D0FF43B40}" dt="2022-04-28T11:43:47.722" v="77" actId="207"/>
        <pc:sldMkLst>
          <pc:docMk/>
          <pc:sldMk cId="512608840" sldId="681"/>
        </pc:sldMkLst>
        <pc:spChg chg="mod">
          <ac:chgData name="Malin Wennberg" userId="33e09453-9076-4453-bc19-28d7f0a32d5e" providerId="ADAL" clId="{A08EA5E7-1F33-4D9A-8464-BF7D0FF43B40}" dt="2022-04-28T11:43:47.722" v="77" actId="207"/>
          <ac:spMkLst>
            <pc:docMk/>
            <pc:sldMk cId="512608840" sldId="681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38:42.817" v="58" actId="21"/>
          <ac:spMkLst>
            <pc:docMk/>
            <pc:sldMk cId="512608840" sldId="681"/>
            <ac:spMk id="6" creationId="{8B58C45E-84A9-44F9-BEDA-780F991644AE}"/>
          </ac:spMkLst>
        </pc:spChg>
      </pc:sldChg>
      <pc:sldChg chg="modSp add mod">
        <pc:chgData name="Malin Wennberg" userId="33e09453-9076-4453-bc19-28d7f0a32d5e" providerId="ADAL" clId="{A08EA5E7-1F33-4D9A-8464-BF7D0FF43B40}" dt="2022-04-28T11:43:54.874" v="78" actId="207"/>
        <pc:sldMkLst>
          <pc:docMk/>
          <pc:sldMk cId="1805435130" sldId="682"/>
        </pc:sldMkLst>
        <pc:spChg chg="mod">
          <ac:chgData name="Malin Wennberg" userId="33e09453-9076-4453-bc19-28d7f0a32d5e" providerId="ADAL" clId="{A08EA5E7-1F33-4D9A-8464-BF7D0FF43B40}" dt="2022-04-28T11:43:54.874" v="78" actId="207"/>
          <ac:spMkLst>
            <pc:docMk/>
            <pc:sldMk cId="1805435130" sldId="682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39:13.948" v="61" actId="21"/>
          <ac:spMkLst>
            <pc:docMk/>
            <pc:sldMk cId="1805435130" sldId="682"/>
            <ac:spMk id="6" creationId="{8B58C45E-84A9-44F9-BEDA-780F991644AE}"/>
          </ac:spMkLst>
        </pc:spChg>
      </pc:sldChg>
      <pc:sldChg chg="modSp add mod">
        <pc:chgData name="Malin Wennberg" userId="33e09453-9076-4453-bc19-28d7f0a32d5e" providerId="ADAL" clId="{A08EA5E7-1F33-4D9A-8464-BF7D0FF43B40}" dt="2022-04-28T11:44:05.127" v="79" actId="207"/>
        <pc:sldMkLst>
          <pc:docMk/>
          <pc:sldMk cId="2089493438" sldId="683"/>
        </pc:sldMkLst>
        <pc:spChg chg="mod">
          <ac:chgData name="Malin Wennberg" userId="33e09453-9076-4453-bc19-28d7f0a32d5e" providerId="ADAL" clId="{A08EA5E7-1F33-4D9A-8464-BF7D0FF43B40}" dt="2022-04-28T11:44:05.127" v="79" actId="207"/>
          <ac:spMkLst>
            <pc:docMk/>
            <pc:sldMk cId="2089493438" sldId="683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40:04.105" v="67" actId="21"/>
          <ac:spMkLst>
            <pc:docMk/>
            <pc:sldMk cId="2089493438" sldId="683"/>
            <ac:spMk id="6" creationId="{8B58C45E-84A9-44F9-BEDA-780F991644AE}"/>
          </ac:spMkLst>
        </pc:spChg>
      </pc:sldChg>
      <pc:sldChg chg="add del">
        <pc:chgData name="Malin Wennberg" userId="33e09453-9076-4453-bc19-28d7f0a32d5e" providerId="ADAL" clId="{A08EA5E7-1F33-4D9A-8464-BF7D0FF43B40}" dt="2022-04-28T11:46:12.709" v="92" actId="47"/>
        <pc:sldMkLst>
          <pc:docMk/>
          <pc:sldMk cId="1947940171" sldId="684"/>
        </pc:sldMkLst>
      </pc:sldChg>
      <pc:sldChg chg="modSp add mod modNotesTx">
        <pc:chgData name="Malin Wennberg" userId="33e09453-9076-4453-bc19-28d7f0a32d5e" providerId="ADAL" clId="{A08EA5E7-1F33-4D9A-8464-BF7D0FF43B40}" dt="2022-04-28T11:54:57.869" v="311" actId="6549"/>
        <pc:sldMkLst>
          <pc:docMk/>
          <pc:sldMk cId="2956769070" sldId="684"/>
        </pc:sldMkLst>
        <pc:spChg chg="mod">
          <ac:chgData name="Malin Wennberg" userId="33e09453-9076-4453-bc19-28d7f0a32d5e" providerId="ADAL" clId="{A08EA5E7-1F33-4D9A-8464-BF7D0FF43B40}" dt="2022-04-28T11:52:58.194" v="236" actId="114"/>
          <ac:spMkLst>
            <pc:docMk/>
            <pc:sldMk cId="2956769070" sldId="684"/>
            <ac:spMk id="2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53:20.634" v="238" actId="1076"/>
          <ac:spMkLst>
            <pc:docMk/>
            <pc:sldMk cId="2956769070" sldId="684"/>
            <ac:spMk id="4" creationId="{00000000-0000-0000-0000-000000000000}"/>
          </ac:spMkLst>
        </pc:spChg>
        <pc:spChg chg="mod">
          <ac:chgData name="Malin Wennberg" userId="33e09453-9076-4453-bc19-28d7f0a32d5e" providerId="ADAL" clId="{A08EA5E7-1F33-4D9A-8464-BF7D0FF43B40}" dt="2022-04-28T11:53:18.593" v="237" actId="1076"/>
          <ac:spMkLst>
            <pc:docMk/>
            <pc:sldMk cId="2956769070" sldId="684"/>
            <ac:spMk id="7" creationId="{4DA693E1-542D-4B80-8682-BB5B13314CC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626D1-7F7C-F442-9906-2C9C58374FBC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8DB89-FAAD-0146-839B-B6714216A0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0164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2154E-6706-1242-B5E1-43A53DF99EE7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E164D-EE8D-B448-BE8E-A1520703B6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559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E164D-EE8D-B448-BE8E-A1520703B60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060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304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58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089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En av de stora utmaningarna vi har framför oss är att få pensionärsråden att fungera väl överallt i Sverige. I de flesta kommuner och regioner så finns ett pensionärsråd, i någon form. Men tyvärr inte i alla.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De här olikheterna är enkelt visualiserade i den så kallade pensionärsrådstrappan!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Arbetet vi satt igång inom SPF Seniorerna har målet att vi alla ska kunna påverka samhället via pensionärsråden.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För att vi ska nå dit måste vi alla analysera var vi befinner oss i dag. Hur har vi det egentligen i våra pensionärsråd?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Vad är ett väl fungerande pensionärsråd? Det kan finnas olika syn på vad vi menar med ”fungerar väl”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Var på trappan befinner vi oss?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Vi skapar sen strategier/handlingsplan för att ta oss uppåt. Trappsteg för trappsteg.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För att underlätta analysen </a:t>
            </a:r>
            <a:r>
              <a:rPr lang="sv-SE"/>
              <a:t>av våra </a:t>
            </a:r>
            <a:r>
              <a:rPr lang="sv-SE" dirty="0"/>
              <a:t>egna råd har vi arbetat fram en checklista.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164D-EE8D-B448-BE8E-A1520703B60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2276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921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73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132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622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922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0207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C3F8B3-6864-5447-9406-DC7DEBE579E1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170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9703" y="6364739"/>
            <a:ext cx="2133600" cy="365125"/>
          </a:xfrm>
          <a:prstGeom prst="rect">
            <a:avLst/>
          </a:prstGeom>
        </p:spPr>
        <p:txBody>
          <a:bodyPr/>
          <a:lstStyle/>
          <a:p>
            <a:fld id="{332063FA-F158-B145-A53C-EFD7E6C84CF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SPF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50" y="2255540"/>
            <a:ext cx="4606593" cy="193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7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5431068" y="2505620"/>
            <a:ext cx="3323465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5422601" y="1338890"/>
            <a:ext cx="3323465" cy="7751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80000"/>
              </a:lnSpc>
              <a:spcBef>
                <a:spcPts val="672"/>
              </a:spcBef>
              <a:defRPr/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0" y="-8466"/>
            <a:ext cx="5224463" cy="6866466"/>
          </a:xfrm>
          <a:custGeom>
            <a:avLst/>
            <a:gdLst>
              <a:gd name="connsiteX0" fmla="*/ 0 w 5224463"/>
              <a:gd name="connsiteY0" fmla="*/ 0 h 6858000"/>
              <a:gd name="connsiteX1" fmla="*/ 5224463 w 5224463"/>
              <a:gd name="connsiteY1" fmla="*/ 0 h 6858000"/>
              <a:gd name="connsiteX2" fmla="*/ 5224463 w 5224463"/>
              <a:gd name="connsiteY2" fmla="*/ 6858000 h 6858000"/>
              <a:gd name="connsiteX3" fmla="*/ 0 w 5224463"/>
              <a:gd name="connsiteY3" fmla="*/ 6858000 h 6858000"/>
              <a:gd name="connsiteX4" fmla="*/ 0 w 5224463"/>
              <a:gd name="connsiteY4" fmla="*/ 0 h 6858000"/>
              <a:gd name="connsiteX0" fmla="*/ 0 w 5224463"/>
              <a:gd name="connsiteY0" fmla="*/ 8466 h 6866466"/>
              <a:gd name="connsiteX1" fmla="*/ 4377796 w 5224463"/>
              <a:gd name="connsiteY1" fmla="*/ 0 h 6866466"/>
              <a:gd name="connsiteX2" fmla="*/ 5224463 w 5224463"/>
              <a:gd name="connsiteY2" fmla="*/ 6866466 h 6866466"/>
              <a:gd name="connsiteX3" fmla="*/ 0 w 5224463"/>
              <a:gd name="connsiteY3" fmla="*/ 6866466 h 6866466"/>
              <a:gd name="connsiteX4" fmla="*/ 0 w 5224463"/>
              <a:gd name="connsiteY4" fmla="*/ 8466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4463" h="6866466">
                <a:moveTo>
                  <a:pt x="0" y="8466"/>
                </a:moveTo>
                <a:lnTo>
                  <a:pt x="4377796" y="0"/>
                </a:lnTo>
                <a:lnTo>
                  <a:pt x="5224463" y="6866466"/>
                </a:lnTo>
                <a:lnTo>
                  <a:pt x="0" y="6866466"/>
                </a:lnTo>
                <a:lnTo>
                  <a:pt x="0" y="846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tIns="212400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v-SE"/>
              <a:t>Dra bilden till platshållaren eller klicka på ikonen för att lägga till den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4204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5"/>
            <a:ext cx="9144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9703" y="636473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253951"/>
            <a:ext cx="6685689" cy="8852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3809007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5307013" y="2622550"/>
            <a:ext cx="2670175" cy="24304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Dra bilden till platshållaren eller klicka på ikonen för att lägga till den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3003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4285627" y="2547955"/>
            <a:ext cx="3809007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pic>
        <p:nvPicPr>
          <p:cNvPr id="10" name="Bildobjekt 9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5"/>
            <a:ext cx="9144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9703" y="636473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253951"/>
            <a:ext cx="6685689" cy="8852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1291499" y="2622550"/>
            <a:ext cx="2670175" cy="24304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Dra bilden till platshållaren eller klicka på ikonen för att lägga till den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058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5"/>
            <a:ext cx="9144000" cy="734255"/>
          </a:xfrm>
          <a:prstGeom prst="rect">
            <a:avLst/>
          </a:prstGeom>
        </p:spPr>
      </p:pic>
      <p:pic>
        <p:nvPicPr>
          <p:cNvPr id="7" name="Bildobjekt 6" descr="SPF_Logo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50" y="2255540"/>
            <a:ext cx="4606593" cy="1934145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222921" y="6451134"/>
            <a:ext cx="1690382" cy="1864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4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bakgrunder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 rot="21240000">
            <a:off x="2043513" y="1808744"/>
            <a:ext cx="6475042" cy="2781538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90000"/>
              </a:lnSpc>
              <a:defRPr sz="6000" b="0" cap="all" baseline="0">
                <a:latin typeface="Impact" panose="020B0806030902050204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pic>
        <p:nvPicPr>
          <p:cNvPr id="8" name="Bildobjekt 7" descr="SPF_Logo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78" y="250025"/>
            <a:ext cx="776140" cy="32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4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akgrunder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29" r="4337"/>
          <a:stretch/>
        </p:blipFill>
        <p:spPr>
          <a:xfrm flipH="1">
            <a:off x="-2" y="0"/>
            <a:ext cx="9144001" cy="2593042"/>
          </a:xfrm>
          <a:prstGeom prst="rect">
            <a:avLst/>
          </a:prstGeom>
          <a:effectLst/>
        </p:spPr>
      </p:pic>
      <p:pic>
        <p:nvPicPr>
          <p:cNvPr id="9" name="Bildobjekt 8" descr="bakgrunder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150"/>
          <a:stretch/>
        </p:blipFill>
        <p:spPr>
          <a:xfrm flipH="1">
            <a:off x="0" y="2480588"/>
            <a:ext cx="9144000" cy="437741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 userDrawn="1">
            <p:ph type="ctrTitle"/>
          </p:nvPr>
        </p:nvSpPr>
        <p:spPr>
          <a:xfrm>
            <a:off x="1278915" y="3063289"/>
            <a:ext cx="6648681" cy="10305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9703" y="636473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 descr="SPF_Logo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78" y="250025"/>
            <a:ext cx="776140" cy="32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2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akgrunder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02" b="29491"/>
          <a:stretch/>
        </p:blipFill>
        <p:spPr>
          <a:xfrm>
            <a:off x="0" y="6123745"/>
            <a:ext cx="9144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9703" y="636473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253951"/>
            <a:ext cx="6778710" cy="8852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6778710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4648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akgrunder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02" b="29491"/>
          <a:stretch/>
        </p:blipFill>
        <p:spPr>
          <a:xfrm>
            <a:off x="0" y="6123745"/>
            <a:ext cx="9144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9703" y="636473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337841"/>
            <a:ext cx="6778710" cy="7258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80000"/>
              </a:lnSpc>
              <a:spcBef>
                <a:spcPts val="672"/>
              </a:spcBef>
              <a:defRPr/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6778710" cy="335789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1058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5"/>
            <a:ext cx="9144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9703" y="636473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253951"/>
            <a:ext cx="6778710" cy="8181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6778710" cy="33578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442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akgrunder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5"/>
            <a:ext cx="9144000" cy="7342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9703" y="636473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337841"/>
            <a:ext cx="6778710" cy="7258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80000"/>
              </a:lnSpc>
              <a:spcBef>
                <a:spcPts val="672"/>
              </a:spcBef>
              <a:defRPr/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6778710" cy="335789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8244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908" cy="6860111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110095 h 6858000"/>
              <a:gd name="connsiteX3" fmla="*/ 9144000 w 9144000"/>
              <a:gd name="connsiteY3" fmla="*/ 6858000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9144000 w 9144000"/>
              <a:gd name="connsiteY3" fmla="*/ 6858000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9144000 w 9144000"/>
              <a:gd name="connsiteY3" fmla="*/ 6858000 h 6858000"/>
              <a:gd name="connsiteX4" fmla="*/ 3499034 w 9144000"/>
              <a:gd name="connsiteY4" fmla="*/ 6855357 h 6858000"/>
              <a:gd name="connsiteX5" fmla="*/ 0 w 9144000"/>
              <a:gd name="connsiteY5" fmla="*/ 6858000 h 6858000"/>
              <a:gd name="connsiteX6" fmla="*/ 0 w 9144000"/>
              <a:gd name="connsiteY6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4883848 w 9144000"/>
              <a:gd name="connsiteY3" fmla="*/ 6773431 h 6858000"/>
              <a:gd name="connsiteX4" fmla="*/ 3499034 w 9144000"/>
              <a:gd name="connsiteY4" fmla="*/ 6855357 h 6858000"/>
              <a:gd name="connsiteX5" fmla="*/ 0 w 9144000"/>
              <a:gd name="connsiteY5" fmla="*/ 6858000 h 6858000"/>
              <a:gd name="connsiteX6" fmla="*/ 0 w 9144000"/>
              <a:gd name="connsiteY6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4883848 w 9144000"/>
              <a:gd name="connsiteY3" fmla="*/ 6773431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3372181 w 9144000"/>
              <a:gd name="connsiteY3" fmla="*/ 6535582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926713"/>
              <a:gd name="connsiteX1" fmla="*/ 9144000 w 9144000"/>
              <a:gd name="connsiteY1" fmla="*/ 0 h 6926713"/>
              <a:gd name="connsiteX2" fmla="*/ 9144000 w 9144000"/>
              <a:gd name="connsiteY2" fmla="*/ 6221091 h 6926713"/>
              <a:gd name="connsiteX3" fmla="*/ 3472606 w 9144000"/>
              <a:gd name="connsiteY3" fmla="*/ 6926713 h 6926713"/>
              <a:gd name="connsiteX4" fmla="*/ 0 w 9144000"/>
              <a:gd name="connsiteY4" fmla="*/ 6858000 h 6926713"/>
              <a:gd name="connsiteX5" fmla="*/ 0 w 9144000"/>
              <a:gd name="connsiteY5" fmla="*/ 0 h 6926713"/>
              <a:gd name="connsiteX0" fmla="*/ 0 w 9144000"/>
              <a:gd name="connsiteY0" fmla="*/ 0 h 6863286"/>
              <a:gd name="connsiteX1" fmla="*/ 9144000 w 9144000"/>
              <a:gd name="connsiteY1" fmla="*/ 0 h 6863286"/>
              <a:gd name="connsiteX2" fmla="*/ 9144000 w 9144000"/>
              <a:gd name="connsiteY2" fmla="*/ 6221091 h 6863286"/>
              <a:gd name="connsiteX3" fmla="*/ 3499034 w 9144000"/>
              <a:gd name="connsiteY3" fmla="*/ 6863286 h 6863286"/>
              <a:gd name="connsiteX4" fmla="*/ 0 w 9144000"/>
              <a:gd name="connsiteY4" fmla="*/ 6858000 h 6863286"/>
              <a:gd name="connsiteX5" fmla="*/ 0 w 9144000"/>
              <a:gd name="connsiteY5" fmla="*/ 0 h 6863286"/>
              <a:gd name="connsiteX0" fmla="*/ 0 w 9154571"/>
              <a:gd name="connsiteY0" fmla="*/ 0 h 6863286"/>
              <a:gd name="connsiteX1" fmla="*/ 9144000 w 9154571"/>
              <a:gd name="connsiteY1" fmla="*/ 0 h 6863286"/>
              <a:gd name="connsiteX2" fmla="*/ 9154571 w 9154571"/>
              <a:gd name="connsiteY2" fmla="*/ 6221091 h 6863286"/>
              <a:gd name="connsiteX3" fmla="*/ 3499034 w 9154571"/>
              <a:gd name="connsiteY3" fmla="*/ 6863286 h 6863286"/>
              <a:gd name="connsiteX4" fmla="*/ 0 w 9154571"/>
              <a:gd name="connsiteY4" fmla="*/ 6858000 h 6863286"/>
              <a:gd name="connsiteX5" fmla="*/ 0 w 9154571"/>
              <a:gd name="connsiteY5" fmla="*/ 0 h 6863286"/>
              <a:gd name="connsiteX0" fmla="*/ 0 w 9149286"/>
              <a:gd name="connsiteY0" fmla="*/ 0 h 6863286"/>
              <a:gd name="connsiteX1" fmla="*/ 9144000 w 9149286"/>
              <a:gd name="connsiteY1" fmla="*/ 0 h 6863286"/>
              <a:gd name="connsiteX2" fmla="*/ 9149286 w 9149286"/>
              <a:gd name="connsiteY2" fmla="*/ 6210520 h 6863286"/>
              <a:gd name="connsiteX3" fmla="*/ 3499034 w 9149286"/>
              <a:gd name="connsiteY3" fmla="*/ 6863286 h 6863286"/>
              <a:gd name="connsiteX4" fmla="*/ 0 w 9149286"/>
              <a:gd name="connsiteY4" fmla="*/ 6858000 h 6863286"/>
              <a:gd name="connsiteX5" fmla="*/ 0 w 9149286"/>
              <a:gd name="connsiteY5" fmla="*/ 0 h 6863286"/>
              <a:gd name="connsiteX0" fmla="*/ 0 w 9144908"/>
              <a:gd name="connsiteY0" fmla="*/ 0 h 6863286"/>
              <a:gd name="connsiteX1" fmla="*/ 9144000 w 9144908"/>
              <a:gd name="connsiteY1" fmla="*/ 0 h 6863286"/>
              <a:gd name="connsiteX2" fmla="*/ 9142936 w 9144908"/>
              <a:gd name="connsiteY2" fmla="*/ 6194645 h 6863286"/>
              <a:gd name="connsiteX3" fmla="*/ 3499034 w 9144908"/>
              <a:gd name="connsiteY3" fmla="*/ 6863286 h 6863286"/>
              <a:gd name="connsiteX4" fmla="*/ 0 w 9144908"/>
              <a:gd name="connsiteY4" fmla="*/ 6858000 h 6863286"/>
              <a:gd name="connsiteX5" fmla="*/ 0 w 9144908"/>
              <a:gd name="connsiteY5" fmla="*/ 0 h 6863286"/>
              <a:gd name="connsiteX0" fmla="*/ 0 w 9144908"/>
              <a:gd name="connsiteY0" fmla="*/ 0 h 6860111"/>
              <a:gd name="connsiteX1" fmla="*/ 9144000 w 9144908"/>
              <a:gd name="connsiteY1" fmla="*/ 0 h 6860111"/>
              <a:gd name="connsiteX2" fmla="*/ 9142936 w 9144908"/>
              <a:gd name="connsiteY2" fmla="*/ 6194645 h 6860111"/>
              <a:gd name="connsiteX3" fmla="*/ 3470459 w 9144908"/>
              <a:gd name="connsiteY3" fmla="*/ 6860111 h 6860111"/>
              <a:gd name="connsiteX4" fmla="*/ 0 w 9144908"/>
              <a:gd name="connsiteY4" fmla="*/ 6858000 h 6860111"/>
              <a:gd name="connsiteX5" fmla="*/ 0 w 9144908"/>
              <a:gd name="connsiteY5" fmla="*/ 0 h 686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908" h="6860111">
                <a:moveTo>
                  <a:pt x="0" y="0"/>
                </a:moveTo>
                <a:lnTo>
                  <a:pt x="9144000" y="0"/>
                </a:lnTo>
                <a:cubicBezTo>
                  <a:pt x="9147524" y="2073697"/>
                  <a:pt x="9139412" y="4120948"/>
                  <a:pt x="9142936" y="6194645"/>
                </a:cubicBezTo>
                <a:lnTo>
                  <a:pt x="3470459" y="6860111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Dra bilden till platshållaren eller klicka på ikonen för att lägga till den</a:t>
            </a:r>
            <a:endParaRPr lang="nn-NO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 rot="21120000">
            <a:off x="3435249" y="1025464"/>
            <a:ext cx="4587702" cy="14537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600" b="0">
                <a:latin typeface="Impact" panose="020B0806030902050204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pic>
        <p:nvPicPr>
          <p:cNvPr id="12" name="Bildobjekt 11" descr="SPF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78" y="250025"/>
            <a:ext cx="776140" cy="325874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9703" y="636473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36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253952"/>
            <a:ext cx="6778710" cy="9187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91499" y="2547955"/>
            <a:ext cx="6778710" cy="33578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26927" y="6473797"/>
            <a:ext cx="1086375" cy="1702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SPF_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78" y="250025"/>
            <a:ext cx="776140" cy="32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4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63" r:id="rId4"/>
    <p:sldLayoutId id="2147483650" r:id="rId5"/>
    <p:sldLayoutId id="2147483671" r:id="rId6"/>
    <p:sldLayoutId id="2147483665" r:id="rId7"/>
    <p:sldLayoutId id="2147483664" r:id="rId8"/>
    <p:sldLayoutId id="2147483667" r:id="rId9"/>
    <p:sldLayoutId id="2147483660" r:id="rId10"/>
    <p:sldLayoutId id="2147483669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48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Samarbete med andra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Uppträder vi enat tillsammans med övriga seniororganisationer i pensionärsrådet?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Finns ett organiserat samarbete med övriga seniororganisationer som sitter i pensionärsrådet?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Om ett samarbete finns med övriga seniororganisationer; 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v-SE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 vi i god tid inför möten i pensionärsrådet för att hinna diskutera igenom vad och hur ni ska driva frågor?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v-SE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 vi gemensamma arbetsgrupper?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0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 till styrelse/förening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Informerar vi regelbundet vår förenings-/distriktsstyrelse om vad som sker i 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Finns intresse från vår förenings-/distriktsstyrelse att följa det som sker i 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Finns representanter i förenings-/distriktsstyrelsen som också har uppdrag i ett pensionärsråd?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Är förenings-/distriktsstyrelse angelägna om att hitta engagerade och kunniga personer för uppdragen i pensionärsråden?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Finns kunskap bland våra medlemmar om vad vi gör i pensionärsrådet?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Finns möjlighet för medlemmarna att komma med synpunkter på vad som sker i pensionärsrådet?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3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Trovärdighet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Uppfattar vi att vi har god förankring bland medlemmar och andra äldre i kommunen/regionen?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Agerar vi partipolitiskt och religiöst obundet?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9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1291499" y="2519345"/>
            <a:ext cx="6778710" cy="3357896"/>
          </a:xfrm>
        </p:spPr>
        <p:txBody>
          <a:bodyPr/>
          <a:lstStyle/>
          <a:p>
            <a:pPr marL="342900" indent="-342900">
              <a:buFontTx/>
              <a:buChar char="-"/>
            </a:pPr>
            <a:endParaRPr lang="sv-SE" sz="2000" dirty="0"/>
          </a:p>
          <a:p>
            <a:endParaRPr lang="sv-SE" sz="2200" dirty="0"/>
          </a:p>
        </p:txBody>
      </p:sp>
      <p:pic>
        <p:nvPicPr>
          <p:cNvPr id="3" name="Bildobjekt 2" descr="bakgrunder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95" b="29299"/>
          <a:stretch/>
        </p:blipFill>
        <p:spPr>
          <a:xfrm>
            <a:off x="0" y="6123745"/>
            <a:ext cx="9144000" cy="734255"/>
          </a:xfrm>
          <a:prstGeom prst="rect">
            <a:avLst/>
          </a:prstGeom>
        </p:spPr>
      </p:pic>
      <p:sp>
        <p:nvSpPr>
          <p:cNvPr id="8" name="Rectangle 1028"/>
          <p:cNvSpPr>
            <a:spLocks noChangeArrowheads="1"/>
          </p:cNvSpPr>
          <p:nvPr/>
        </p:nvSpPr>
        <p:spPr bwMode="auto">
          <a:xfrm>
            <a:off x="6019800" y="6424111"/>
            <a:ext cx="2892425" cy="23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b">
            <a:spAutoFit/>
          </a:bodyPr>
          <a:lstStyle/>
          <a:p>
            <a:pPr algn="r" defTabSz="762000" eaLnBrk="0" hangingPunct="0">
              <a:spcBef>
                <a:spcPct val="50000"/>
              </a:spcBef>
              <a:buClrTx/>
              <a:buSzTx/>
              <a:buFontTx/>
              <a:buNone/>
            </a:pPr>
            <a:fld id="{57F281BD-FB49-48F6-A477-55EBB2E162A6}" type="slidenum">
              <a:rPr lang="en-GB" sz="900" smtClean="0">
                <a:latin typeface="Arial"/>
                <a:cs typeface="Arial"/>
              </a:rPr>
              <a:t>2</a:t>
            </a:fld>
            <a:endParaRPr lang="en-GB" sz="900" b="1" dirty="0">
              <a:latin typeface="Arial"/>
              <a:cs typeface="Arial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>
                <a:solidFill>
                  <a:srgbClr val="219BD3"/>
                </a:solidFill>
              </a:rPr>
              <a:t>Checklista pensionärsråd</a:t>
            </a:r>
            <a:br>
              <a:rPr lang="sv-SE" altLang="sv-SE" dirty="0">
                <a:solidFill>
                  <a:srgbClr val="219BD3"/>
                </a:solidFill>
              </a:rPr>
            </a:br>
            <a:r>
              <a:rPr lang="sv-SE" altLang="sv-SE" i="1" dirty="0">
                <a:solidFill>
                  <a:srgbClr val="EB6909"/>
                </a:solidFill>
              </a:rPr>
              <a:t>Pensionärsrådstrappan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59BF1FE-3832-4F15-95B9-FAC801072A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499" y="2133020"/>
            <a:ext cx="5867400" cy="3609975"/>
          </a:xfrm>
          <a:prstGeom prst="rect">
            <a:avLst/>
          </a:prstGeom>
        </p:spPr>
      </p:pic>
      <p:sp>
        <p:nvSpPr>
          <p:cNvPr id="7" name="Pratbubbla: oval 6">
            <a:extLst>
              <a:ext uri="{FF2B5EF4-FFF2-40B4-BE49-F238E27FC236}">
                <a16:creationId xmlns:a16="http://schemas.microsoft.com/office/drawing/2014/main" id="{4DA693E1-542D-4B80-8682-BB5B13314CCF}"/>
              </a:ext>
            </a:extLst>
          </p:cNvPr>
          <p:cNvSpPr/>
          <p:nvPr/>
        </p:nvSpPr>
        <p:spPr>
          <a:xfrm>
            <a:off x="633048" y="2330061"/>
            <a:ext cx="3115702" cy="860985"/>
          </a:xfrm>
          <a:prstGeom prst="wedgeEllipseCallout">
            <a:avLst>
              <a:gd name="adj1" fmla="val 43478"/>
              <a:gd name="adj2" fmla="val 6094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Var befinner ni er?</a:t>
            </a:r>
          </a:p>
        </p:txBody>
      </p:sp>
    </p:spTree>
    <p:extLst>
      <p:ext uri="{BB962C8B-B14F-4D97-AF65-F5344CB8AC3E}">
        <p14:creationId xmlns:p14="http://schemas.microsoft.com/office/powerpoint/2010/main" val="295676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Styrdokument/regelverk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Beskrivs pensionärsrådets uppgifter i ett reglemente/arbetsordning/instruktion eller liknande?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Är det ett reglemente som ger insyn, delaktighet och inflytande?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Efterlevs reglementet?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713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Organisatoriskt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Är pensionärsrådet placerat under en nämnd eller direkt under kommun-/regionstyrelse?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Ingår pensionärsrådet i ett större råd, såsom tillgänglighetsråd eller liknande, där fler intressen deltar?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Hur många planerade möten har pensionärsrådet per år?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Skrivs protokoll/minnesanteckningar vid varje möte?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Läggs protokoll/minnesanteckningar på kommunens/regionens webbplats efter varje möte?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Informerar kommunen/regionen om pensionärsrådet på sin webbplats?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4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Inflytande och delaktighet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Har vi möjlighet till inflytande i </a:t>
            </a:r>
            <a:r>
              <a:rPr lang="sv-SE" sz="1800" i="1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alla</a:t>
            </a: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 frågor som rör seniorer i kommunen/regionen?  (Det vill säga; inte bara vård och omsorg)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Har vi en god planering i rådet? Gör vi gemensamt, med kommunen/regionen, upp en plan i arbetsutskott eller beredningsgrupp för viktiga ärenden under året?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Får vi lämna synpunkter redan under beredningsfasen? Genom samtal med förtroendevalda och chefer?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Får vi möjlighet att delta i arbets- och beredningsgrupper – som ges en reell roll?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Har vi möjlighet att ställa frågor och därmed föra upp önskemål och synpunkter på kommunens/regionens dagordning?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11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Sammansättning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Vem/vilka politiker representerar kommunen i pensionärsrådet? (vilken nivå)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Vem/vilka tjänstemän representerar kommunen i pensionärsrådet? (vilken nivå)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Vilka seniororganisationer finns representerade i pensionärsrådet?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Hur fördelas platserna mellan seniororganisationerna i rådet (per antal medlemmar?)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Hur många ingår i pensionärsrådet totalt?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6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Förtroende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Har vi ett bra samtalsklimat och förtroende mellan förtroendevalda och pensionärsledamöter i 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Finns en uttalad politisk vilja att använda sig av pensionärsrådet, dess nätverk och kompetens? Anser de att de behöver oss för att fatta bra beslut?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5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Övrigt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Erbjuds vi regelbundet en relevant utbildning som ledamöter i pensionärsrådet? 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Får vi ett arvode för vår insats i pensionärsrådet?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17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91499" y="816633"/>
            <a:ext cx="6778710" cy="725851"/>
          </a:xfrm>
        </p:spPr>
        <p:txBody>
          <a:bodyPr/>
          <a:lstStyle/>
          <a:p>
            <a:r>
              <a:rPr lang="sv-SE" dirty="0"/>
              <a:t>Checklista </a:t>
            </a:r>
            <a:br>
              <a:rPr lang="sv-SE" dirty="0"/>
            </a:br>
            <a:r>
              <a:rPr lang="sv-SE" sz="2800" b="1" i="1" dirty="0">
                <a:solidFill>
                  <a:srgbClr val="EB6909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Hur arbetar och agerar vi inom SPF Seniorerna?</a:t>
            </a:r>
            <a:br>
              <a:rPr lang="sv-SE" sz="2800" dirty="0">
                <a:solidFill>
                  <a:srgbClr val="EB690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EB690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780213" y="636428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612985-9366-9649-9CEE-8A2143475B26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58C45E-84A9-44F9-BEDA-780F991644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Är vi engagerade och drivande i pensionärsrådet?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Yu Mincho" panose="020B0400000000000000" pitchFamily="18" charset="-128"/>
                <a:cs typeface="Times New Roman" panose="02020603050405020304" pitchFamily="18" charset="0"/>
              </a:rPr>
              <a:t>Är vi pålästa och förberedda inför sammanträden?</a:t>
            </a:r>
            <a:endParaRPr lang="sv-SE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20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PFseniorerna_presentationsmall">
  <a:themeElements>
    <a:clrScheme name="SP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8FCB"/>
      </a:accent1>
      <a:accent2>
        <a:srgbClr val="E75113"/>
      </a:accent2>
      <a:accent3>
        <a:srgbClr val="004178"/>
      </a:accent3>
      <a:accent4>
        <a:srgbClr val="87C3E7"/>
      </a:accent4>
      <a:accent5>
        <a:srgbClr val="BDE4F7"/>
      </a:accent5>
      <a:accent6>
        <a:srgbClr val="EBF6FC"/>
      </a:accent6>
      <a:hlink>
        <a:srgbClr val="008FCB"/>
      </a:hlink>
      <a:folHlink>
        <a:srgbClr val="E75113"/>
      </a:folHlink>
    </a:clrScheme>
    <a:fontScheme name="SP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presentationsmall[2]</Template>
  <TotalTime>25892</TotalTime>
  <Words>774</Words>
  <Application>Microsoft Office PowerPoint</Application>
  <PresentationFormat>Bildspel på skärmen (4:3)</PresentationFormat>
  <Paragraphs>88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Calibri</vt:lpstr>
      <vt:lpstr>Garamond</vt:lpstr>
      <vt:lpstr>Impact</vt:lpstr>
      <vt:lpstr>Roboto Lt</vt:lpstr>
      <vt:lpstr>Wingdings</vt:lpstr>
      <vt:lpstr>SPFseniorerna_presentationsmall</vt:lpstr>
      <vt:lpstr>PowerPoint-presentation</vt:lpstr>
      <vt:lpstr>Checklista pensionärsråd Pensionärsrådstrappan</vt:lpstr>
      <vt:lpstr>Checklista  Styrdokument/regelverk </vt:lpstr>
      <vt:lpstr>Checklista  Organisatoriskt </vt:lpstr>
      <vt:lpstr>Checklista  Inflytande och delaktighet </vt:lpstr>
      <vt:lpstr>Checklista  Sammansättning  </vt:lpstr>
      <vt:lpstr>Checklista  Förtroende   </vt:lpstr>
      <vt:lpstr>Checklista  Övrigt    </vt:lpstr>
      <vt:lpstr>Checklista  Hur arbetar och agerar vi inom SPF Seniorerna?     </vt:lpstr>
      <vt:lpstr>Checklista  Samarbete med andra     </vt:lpstr>
      <vt:lpstr>Checklista  Relation till styrelse/förening     </vt:lpstr>
      <vt:lpstr>Checklista  Trovärdighet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Malin Wennberg</cp:lastModifiedBy>
  <cp:revision>206</cp:revision>
  <cp:lastPrinted>2022-04-05T08:53:21Z</cp:lastPrinted>
  <dcterms:created xsi:type="dcterms:W3CDTF">2016-02-11T09:38:36Z</dcterms:created>
  <dcterms:modified xsi:type="dcterms:W3CDTF">2022-04-28T11:54:58Z</dcterms:modified>
</cp:coreProperties>
</file>