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660" r:id="rId5"/>
  </p:sldMasterIdLst>
  <p:notesMasterIdLst>
    <p:notesMasterId r:id="rId39"/>
  </p:notesMasterIdLst>
  <p:handoutMasterIdLst>
    <p:handoutMasterId r:id="rId40"/>
  </p:handoutMasterIdLst>
  <p:sldIdLst>
    <p:sldId id="256" r:id="rId6"/>
    <p:sldId id="310" r:id="rId7"/>
    <p:sldId id="321" r:id="rId8"/>
    <p:sldId id="322" r:id="rId9"/>
    <p:sldId id="323" r:id="rId10"/>
    <p:sldId id="313" r:id="rId11"/>
    <p:sldId id="291" r:id="rId12"/>
    <p:sldId id="334" r:id="rId13"/>
    <p:sldId id="330" r:id="rId14"/>
    <p:sldId id="279" r:id="rId15"/>
    <p:sldId id="268" r:id="rId16"/>
    <p:sldId id="329" r:id="rId17"/>
    <p:sldId id="335" r:id="rId18"/>
    <p:sldId id="336" r:id="rId19"/>
    <p:sldId id="326" r:id="rId20"/>
    <p:sldId id="328" r:id="rId21"/>
    <p:sldId id="312" r:id="rId22"/>
    <p:sldId id="319" r:id="rId23"/>
    <p:sldId id="324" r:id="rId24"/>
    <p:sldId id="325" r:id="rId25"/>
    <p:sldId id="327" r:id="rId26"/>
    <p:sldId id="320" r:id="rId27"/>
    <p:sldId id="331" r:id="rId28"/>
    <p:sldId id="296" r:id="rId29"/>
    <p:sldId id="273" r:id="rId30"/>
    <p:sldId id="286" r:id="rId31"/>
    <p:sldId id="306" r:id="rId32"/>
    <p:sldId id="280" r:id="rId33"/>
    <p:sldId id="298" r:id="rId34"/>
    <p:sldId id="289" r:id="rId35"/>
    <p:sldId id="332" r:id="rId36"/>
    <p:sldId id="307" r:id="rId37"/>
    <p:sldId id="333" r:id="rId38"/>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4" autoAdjust="0"/>
    <p:restoredTop sz="94660"/>
  </p:normalViewPr>
  <p:slideViewPr>
    <p:cSldViewPr>
      <p:cViewPr>
        <p:scale>
          <a:sx n="100" d="100"/>
          <a:sy n="100" d="100"/>
        </p:scale>
        <p:origin x="-124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42771D-8F5F-40C8-AB66-6191C8C45312}" type="datetimeFigureOut">
              <a:rPr lang="sv-SE" smtClean="0"/>
              <a:pPr/>
              <a:t>2021-04-12</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B92E04-BE31-463C-8A13-D0D59E4A912E}" type="slidenum">
              <a:rPr lang="sv-SE" smtClean="0"/>
              <a:pPr/>
              <a:t>‹#›</a:t>
            </a:fld>
            <a:endParaRPr lang="sv-S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898F9C-6A16-4B01-8A19-3DB40FB75FED}" type="datetimeFigureOut">
              <a:rPr lang="sv-SE" smtClean="0"/>
              <a:pPr/>
              <a:t>2021-04-12</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87664A-49F4-4198-9634-BB210F97C627}"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487664A-49F4-4198-9634-BB210F97C627}" type="slidenum">
              <a:rPr lang="sv-SE" smtClean="0"/>
              <a:pPr/>
              <a:t>6</a:t>
            </a:fld>
            <a:endParaRPr lang="sv-S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F863914-37C7-45FA-BF47-7969DFA39C31}" type="slidenum">
              <a:rPr lang="sv-SE" smtClean="0"/>
              <a:pPr/>
              <a:t>10</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487664A-49F4-4198-9634-BB210F97C627}" type="slidenum">
              <a:rPr lang="sv-SE" smtClean="0"/>
              <a:pPr/>
              <a:t>13</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6487664A-49F4-4198-9634-BB210F97C627}" type="slidenum">
              <a:rPr lang="sv-SE" smtClean="0"/>
              <a:pPr/>
              <a:t>15</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F863914-37C7-45FA-BF47-7969DFA39C31}" type="slidenum">
              <a:rPr lang="sv-SE" smtClean="0"/>
              <a:pPr/>
              <a:t>30</a:t>
            </a:fld>
            <a:endParaRPr lang="sv-S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fld id="{BF863914-37C7-45FA-BF47-7969DFA39C31}" type="slidenum">
              <a:rPr lang="sv-SE" smtClean="0"/>
              <a:pPr/>
              <a:t>31</a:t>
            </a:fld>
            <a:endParaRPr lang="sv-S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1D1668A4-32C2-49C8-96C6-36B54DD03014}"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7E85EB4-81DD-4FAB-BC4D-9BF565DD86A4}"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D93D17-6F30-4884-8384-55C5403D30AC}"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DAF7C3D9-415A-45C1-908E-D6369EFEF952}"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95309C6-4923-4F87-856B-2F05231AEF08}"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D74F4824-F033-47EC-ADB4-B7E3FBDCC2E1}"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F3E377D-681A-4FA5-BE61-D4C6806B6C9B}"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682D291D-4945-430F-922E-8311EAB1202E}" type="datetime1">
              <a:rPr lang="sv-SE" smtClean="0"/>
              <a:pPr/>
              <a:t>2021-04-12</a:t>
            </a:fld>
            <a:endParaRPr lang="sv-SE"/>
          </a:p>
        </p:txBody>
      </p:sp>
      <p:sp>
        <p:nvSpPr>
          <p:cNvPr id="8" name="Platshållare för sidfot 7"/>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9" name="Platshållare för bildnummer 8"/>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EB28CA9-742F-4387-833A-031BA169D630}" type="datetime1">
              <a:rPr lang="sv-SE" smtClean="0"/>
              <a:pPr/>
              <a:t>2021-04-12</a:t>
            </a:fld>
            <a:endParaRPr lang="sv-SE"/>
          </a:p>
        </p:txBody>
      </p:sp>
      <p:sp>
        <p:nvSpPr>
          <p:cNvPr id="4" name="Platshållare för sidfot 3"/>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5" name="Platshållare för bildnummer 4"/>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77639C9-572C-44EF-8C07-B061C274146B}" type="datetime1">
              <a:rPr lang="sv-SE" smtClean="0"/>
              <a:pPr/>
              <a:t>2021-04-12</a:t>
            </a:fld>
            <a:endParaRPr lang="sv-SE"/>
          </a:p>
        </p:txBody>
      </p:sp>
      <p:sp>
        <p:nvSpPr>
          <p:cNvPr id="3" name="Platshållare för sidfot 2"/>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4" name="Platshållare för bildnummer 3"/>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81FA39-0873-483E-B880-EC52BB97D047}"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54F4E9-EED7-4965-A0AF-A2F9780FADE2}"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265246E-3704-4C5E-BBFE-09B2F1F21FB4}"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BADBFF0-831E-4628-93DB-A807FB1CA1FC}"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2FF66F3-3848-4F77-ABF3-7A69617A9316}"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F94F008-3B64-44AE-89B6-C7926C3907F7}" type="slidenum">
              <a:rPr lang="sv-SE" smtClean="0"/>
              <a:pPr/>
              <a:t>‹#›</a:t>
            </a:fld>
            <a:endParaRPr lang="sv-S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3BACA69D-8ED9-4F83-93B8-F5ED5BDF6DDA}"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A9BA15D-E88D-4528-95AB-038B3B903303}"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11845688-AF0E-4B5B-A7CB-396B618E5008}"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EEEB5BE-6B13-4A64-B2EC-2D1C06F86451}"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8F0B13D0-15F2-4162-8C22-88CF5372391C}" type="datetime1">
              <a:rPr lang="sv-SE" smtClean="0"/>
              <a:pPr/>
              <a:t>2021-04-12</a:t>
            </a:fld>
            <a:endParaRPr lang="sv-SE"/>
          </a:p>
        </p:txBody>
      </p:sp>
      <p:sp>
        <p:nvSpPr>
          <p:cNvPr id="8" name="Platshållare för sidfot 7"/>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9" name="Platshållare för bildnummer 8"/>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E4F503D-AA28-4492-955A-B8EDB3F7EF1D}" type="datetime1">
              <a:rPr lang="sv-SE" smtClean="0"/>
              <a:pPr/>
              <a:t>2021-04-12</a:t>
            </a:fld>
            <a:endParaRPr lang="sv-SE"/>
          </a:p>
        </p:txBody>
      </p:sp>
      <p:sp>
        <p:nvSpPr>
          <p:cNvPr id="4" name="Platshållare för sidfot 3"/>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5" name="Platshållare för bildnummer 4"/>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A2A1BA7-941C-4D29-9847-CD9E58056F65}" type="datetime1">
              <a:rPr lang="sv-SE" smtClean="0"/>
              <a:pPr/>
              <a:t>2021-04-12</a:t>
            </a:fld>
            <a:endParaRPr lang="sv-SE"/>
          </a:p>
        </p:txBody>
      </p:sp>
      <p:sp>
        <p:nvSpPr>
          <p:cNvPr id="3" name="Platshållare för sidfot 2"/>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4" name="Platshållare för bildnummer 3"/>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900FB9D-BAB2-4C94-BAAA-DB1135E8DDBD}"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91CF508-D1D4-44BE-B8D9-3E64557EEBF9}"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6B04DA8-9586-4A39-B253-A7E8910F26F2}"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3F2F24-EF80-455A-BE06-EC5B9AE55A45}"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75B9CC-E66D-447A-8051-1CA2B6D3DF34}"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FE3EFFDA-6AE9-4A7A-9F3F-200D8AAA1E32}" type="slidenum">
              <a:rPr lang="sv-SE" smtClean="0"/>
              <a:pPr/>
              <a:t>‹#›</a:t>
            </a:fld>
            <a:endParaRPr lang="sv-S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3531AF3F-D384-4723-90F2-9A298AC1EAF5}"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362D81F-3106-495F-8692-44FE2933FFAA}"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A6B37D8B-5792-4D9C-B486-FA78B94B3BB8}"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8AADFADC-4D6F-47B0-9547-7C482DB9D472}"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8C9700-F4FD-4DFF-B816-F8CBF5F85E06}" type="datetime1">
              <a:rPr lang="sv-SE" smtClean="0"/>
              <a:pPr/>
              <a:t>2021-04-12</a:t>
            </a:fld>
            <a:endParaRPr lang="sv-SE"/>
          </a:p>
        </p:txBody>
      </p:sp>
      <p:sp>
        <p:nvSpPr>
          <p:cNvPr id="8" name="Platshållare för sidfot 7"/>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9" name="Platshållare för bildnummer 8"/>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848872F3-1949-44F3-BEC9-134A0200438E}" type="datetime1">
              <a:rPr lang="sv-SE" smtClean="0"/>
              <a:pPr/>
              <a:t>2021-04-12</a:t>
            </a:fld>
            <a:endParaRPr lang="sv-SE"/>
          </a:p>
        </p:txBody>
      </p:sp>
      <p:sp>
        <p:nvSpPr>
          <p:cNvPr id="4" name="Platshållare för sidfot 3"/>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5" name="Platshållare för bildnummer 4"/>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93CB3E8F-2425-4002-8646-5663AC444F56}"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8BE302A2-CFD1-4A0C-B495-36AC0241115B}" type="datetime1">
              <a:rPr lang="sv-SE" smtClean="0"/>
              <a:pPr/>
              <a:t>2021-04-12</a:t>
            </a:fld>
            <a:endParaRPr lang="sv-SE"/>
          </a:p>
        </p:txBody>
      </p:sp>
      <p:sp>
        <p:nvSpPr>
          <p:cNvPr id="3" name="Platshållare för sidfot 2"/>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4" name="Platshållare för bildnummer 3"/>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400978C-E198-46BF-BF3E-BE2320FD8CA5}"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40983E1-B2DA-4B22-B666-2A568BAF2364}"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5DA9EC7-1ED5-4F45-BD7F-1808C6ABF478}"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A8736F-A6C1-43FD-8EBD-70555825E391}"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55BEF21F-EBBB-4C8C-AEE3-1F5FF9446700}" type="slidenum">
              <a:rPr lang="sv-SE" smtClean="0"/>
              <a:pPr/>
              <a:t>‹#›</a:t>
            </a:fld>
            <a:endParaRPr lang="sv-S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707C5C26-8C9A-4128-9431-48A0A322A4EF}"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FEE774A-8B30-4F62-926D-DD0979D96269}"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69612A87-CE20-4AC5-A070-806FB001F213}"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DAA5387-8DDB-401D-8C64-2B78E9BE53FC}"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3852741-4E83-4F2B-8B3B-B724EB88E9FC}" type="datetime1">
              <a:rPr lang="sv-SE" smtClean="0"/>
              <a:pPr/>
              <a:t>2021-04-12</a:t>
            </a:fld>
            <a:endParaRPr lang="sv-SE"/>
          </a:p>
        </p:txBody>
      </p:sp>
      <p:sp>
        <p:nvSpPr>
          <p:cNvPr id="8" name="Platshållare för sidfot 7"/>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9" name="Platshållare för bildnummer 8"/>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91FDF553-D5C8-4D7E-B1CC-15879BE33A6D}" type="datetime1">
              <a:rPr lang="sv-SE" smtClean="0"/>
              <a:pPr/>
              <a:t>2021-04-12</a:t>
            </a:fld>
            <a:endParaRPr lang="sv-SE"/>
          </a:p>
        </p:txBody>
      </p:sp>
      <p:sp>
        <p:nvSpPr>
          <p:cNvPr id="8" name="Platshållare för sidfot 7"/>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9" name="Platshållare för bildnummer 8"/>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B66B6A92-030C-4635-9BBA-AC17157659B6}" type="datetime1">
              <a:rPr lang="sv-SE" smtClean="0"/>
              <a:pPr/>
              <a:t>2021-04-12</a:t>
            </a:fld>
            <a:endParaRPr lang="sv-SE"/>
          </a:p>
        </p:txBody>
      </p:sp>
      <p:sp>
        <p:nvSpPr>
          <p:cNvPr id="4" name="Platshållare för sidfot 3"/>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5" name="Platshållare för bildnummer 4"/>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AAF6431-A0F3-444D-BDEE-CC546807FF88}" type="datetime1">
              <a:rPr lang="sv-SE" smtClean="0"/>
              <a:pPr/>
              <a:t>2021-04-12</a:t>
            </a:fld>
            <a:endParaRPr lang="sv-SE"/>
          </a:p>
        </p:txBody>
      </p:sp>
      <p:sp>
        <p:nvSpPr>
          <p:cNvPr id="3" name="Platshållare för sidfot 2"/>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4" name="Platshållare för bildnummer 3"/>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6B80B1E-F565-43B3-A5EC-0D4102E3C931}"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C8D0460-3926-4DC1-8F60-090E12DD3F5A}"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3BB763F-0851-486D-9E33-BD01DE6CA269}"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BA318FD-CB23-413A-A200-18B1DA3BE856}" type="datetime1">
              <a:rPr lang="sv-SE" smtClean="0"/>
              <a:pPr/>
              <a:t>2021-04-12</a:t>
            </a:fld>
            <a:endParaRPr lang="sv-SE"/>
          </a:p>
        </p:txBody>
      </p:sp>
      <p:sp>
        <p:nvSpPr>
          <p:cNvPr id="5" name="Platshållare för sidfot 4"/>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12"/>
          </p:nvPr>
        </p:nvSpPr>
        <p:spPr/>
        <p:txBody>
          <a:bodyPr/>
          <a:lstStyle/>
          <a:p>
            <a:fld id="{8E7D9848-A4E1-4FEF-B6AE-3C70166A6EAF}"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F8051EF6-A11C-4BFF-9E23-0DF571A378D5}" type="datetime1">
              <a:rPr lang="sv-SE" smtClean="0"/>
              <a:pPr/>
              <a:t>2021-04-12</a:t>
            </a:fld>
            <a:endParaRPr lang="sv-SE"/>
          </a:p>
        </p:txBody>
      </p:sp>
      <p:sp>
        <p:nvSpPr>
          <p:cNvPr id="4" name="Platshållare för sidfot 3"/>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5" name="Platshållare för bildnummer 4"/>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552CD538-671F-42F0-A030-30F5F3513E0C}" type="datetime1">
              <a:rPr lang="sv-SE" smtClean="0"/>
              <a:pPr/>
              <a:t>2021-04-12</a:t>
            </a:fld>
            <a:endParaRPr lang="sv-SE"/>
          </a:p>
        </p:txBody>
      </p:sp>
      <p:sp>
        <p:nvSpPr>
          <p:cNvPr id="3" name="Platshållare för sidfot 2"/>
          <p:cNvSpPr>
            <a:spLocks noGrp="1"/>
          </p:cNvSpPr>
          <p:nvPr>
            <p:ph type="ftr" sz="quarter" idx="11"/>
          </p:nvPr>
        </p:nvSpPr>
        <p:spPr>
          <a:xfrm>
            <a:off x="2699792" y="6356350"/>
            <a:ext cx="4608512" cy="365125"/>
          </a:xfrm>
        </p:spPr>
        <p:txBody>
          <a:bodyPr/>
          <a:lstStyle/>
          <a:p>
            <a:r>
              <a:rPr lang="sv-SE" smtClean="0"/>
              <a:t>Framtidsspaning Möte med Sara   April 21       Erik Altenstedt   erik@altenstedt.se</a:t>
            </a:r>
            <a:endParaRPr lang="sv-SE" dirty="0"/>
          </a:p>
        </p:txBody>
      </p:sp>
      <p:sp>
        <p:nvSpPr>
          <p:cNvPr id="4" name="Platshållare för bildnummer 3"/>
          <p:cNvSpPr>
            <a:spLocks noGrp="1"/>
          </p:cNvSpPr>
          <p:nvPr>
            <p:ph type="sldNum" sz="quarter" idx="12"/>
          </p:nvPr>
        </p:nvSpPr>
        <p:spPr>
          <a:xfrm>
            <a:off x="6588224" y="6381328"/>
            <a:ext cx="2133600" cy="365125"/>
          </a:xfrm>
        </p:spPr>
        <p:txBody>
          <a:bodyPr/>
          <a:lstStyle>
            <a:lvl1pPr>
              <a:defRPr sz="1800"/>
            </a:lvl1pPr>
          </a:lstStyle>
          <a:p>
            <a:fld id="{BEB38843-610C-4D30-A956-3FA83FFAB0F1}" type="slidenum">
              <a:rPr lang="sv-SE" smtClean="0"/>
              <a:pPr/>
              <a:t>‹#›</a:t>
            </a:fld>
            <a:endParaRPr lang="sv-SE" dirty="0"/>
          </a:p>
        </p:txBody>
      </p:sp>
      <p:pic>
        <p:nvPicPr>
          <p:cNvPr id="5" name="Bildobjekt 4" descr="C:\SPF Tölö-Älvsåker\Manualer loggor\Logga\SPF Ny logga.JPG"/>
          <p:cNvPicPr/>
          <p:nvPr userDrawn="1"/>
        </p:nvPicPr>
        <p:blipFill>
          <a:blip r:embed="rId2" cstate="print"/>
          <a:srcRect/>
          <a:stretch>
            <a:fillRect/>
          </a:stretch>
        </p:blipFill>
        <p:spPr bwMode="auto">
          <a:xfrm>
            <a:off x="7740352" y="116632"/>
            <a:ext cx="1299065" cy="576064"/>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D1C0D97F-755A-4AAC-AC12-32F275A8BCD2}"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98C3851-3906-4439-8950-888B4C3952AB}" type="datetime1">
              <a:rPr lang="sv-SE" smtClean="0"/>
              <a:pPr/>
              <a:t>2021-04-12</a:t>
            </a:fld>
            <a:endParaRPr lang="sv-SE"/>
          </a:p>
        </p:txBody>
      </p:sp>
      <p:sp>
        <p:nvSpPr>
          <p:cNvPr id="6" name="Platshållare för sidfot 5"/>
          <p:cNvSpPr>
            <a:spLocks noGrp="1"/>
          </p:cNvSpPr>
          <p:nvPr>
            <p:ph type="ftr" sz="quarter" idx="11"/>
          </p:nvPr>
        </p:nvSpPr>
        <p:spPr/>
        <p:txBody>
          <a:bodyPr/>
          <a:lstStyle/>
          <a:p>
            <a:r>
              <a:rPr lang="sv-SE" smtClean="0"/>
              <a:t>Framtidsspaning Möte med Sara   April 21       Erik Altenstedt   erik@altenstedt.se</a:t>
            </a:r>
            <a:endParaRPr lang="sv-SE"/>
          </a:p>
        </p:txBody>
      </p:sp>
      <p:sp>
        <p:nvSpPr>
          <p:cNvPr id="7" name="Platshållare för bildnummer 6"/>
          <p:cNvSpPr>
            <a:spLocks noGrp="1"/>
          </p:cNvSpPr>
          <p:nvPr>
            <p:ph type="sldNum" sz="quarter" idx="12"/>
          </p:nvPr>
        </p:nvSpPr>
        <p:spPr/>
        <p:txBody>
          <a:bodyPr/>
          <a:lstStyle/>
          <a:p>
            <a:fld id="{BEB38843-610C-4D30-A956-3FA83FFAB0F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A214AE-921B-4C91-B80C-102D67BD8510}" type="datetime1">
              <a:rPr lang="sv-SE" smtClean="0"/>
              <a:pPr/>
              <a:t>2021-04-12</a:t>
            </a:fld>
            <a:endParaRPr lang="sv-SE"/>
          </a:p>
        </p:txBody>
      </p:sp>
      <p:sp>
        <p:nvSpPr>
          <p:cNvPr id="5" name="Platshållare för sidfot 4"/>
          <p:cNvSpPr>
            <a:spLocks noGrp="1"/>
          </p:cNvSpPr>
          <p:nvPr>
            <p:ph type="ftr" sz="quarter" idx="3"/>
          </p:nvPr>
        </p:nvSpPr>
        <p:spPr>
          <a:xfrm>
            <a:off x="2555776" y="6356350"/>
            <a:ext cx="3960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Framtidsspaning Möte med Sara   April 21       Erik Altenstedt   erik@altenstedt.se</a:t>
            </a:r>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38843-610C-4D30-A956-3FA83FFAB0F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7FA507-0EFF-4D78-B29F-2D727A9AFBA8}" type="datetime1">
              <a:rPr lang="sv-SE" smtClean="0"/>
              <a:pPr/>
              <a:t>2021-04-12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Framtidsspaning Möte med Sara   April 21       Erik Altenstedt   erik@altenstedt.se</a:t>
            </a:r>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94F008-3B64-44AE-89B6-C7926C3907F7}"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E635C-B9ED-4196-BA7C-C1AAB9F1AE19}" type="datetime1">
              <a:rPr lang="sv-SE" smtClean="0"/>
              <a:pPr/>
              <a:t>2021-04-12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3EFFDA-6AE9-4A7A-9F3F-200D8AAA1E32}"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5CFAC-CD23-4BD7-BC7A-505CD55A52D5}" type="datetime1">
              <a:rPr lang="sv-SE" smtClean="0"/>
              <a:pPr/>
              <a:t>2021-04-12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Framtidsspaning Möte med Sara   April 21       Erik Altenstedt   erik@altenstedt.se</a:t>
            </a:r>
            <a:endParaRPr lang="sv-SE" dirty="0"/>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EF21F-EBBB-4C8C-AEE3-1F5FF9446700}"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FC60C7-14D0-4D35-87E4-2B02FE58D254}" type="datetime1">
              <a:rPr lang="sv-SE" smtClean="0"/>
              <a:pPr/>
              <a:t>2021-04-12</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smtClean="0"/>
              <a:t>Framtidsspaning Möte med Sara   April 21       Erik Altenstedt   erik@altenstedt.se</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D9848-A4E1-4FEF-B6AE-3C70166A6EAF}"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jpeg"/><Relationship Id="rId4" Type="http://schemas.openxmlformats.org/officeDocument/2006/relationships/image" Target="../media/image46.jpeg"/><Relationship Id="rId9"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jpe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jpeg"/><Relationship Id="rId5" Type="http://schemas.openxmlformats.org/officeDocument/2006/relationships/oleObject" Target="../embeddings/oleObject3.bin"/><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hyperlink" Target="https://allagehub.se/" TargetMode="External"/><Relationship Id="rId2" Type="http://schemas.openxmlformats.org/officeDocument/2006/relationships/hyperlink" Target="https://leapforlife.se/" TargetMode="External"/><Relationship Id="rId1" Type="http://schemas.openxmlformats.org/officeDocument/2006/relationships/slideLayout" Target="../slideLayouts/slideLayout7.xml"/><Relationship Id="rId6" Type="http://schemas.openxmlformats.org/officeDocument/2006/relationships/hyperlink" Target="https://www.ai.se/en/information-driven-healthcare" TargetMode="External"/><Relationship Id="rId5" Type="http://schemas.openxmlformats.org/officeDocument/2006/relationships/hyperlink" Target="https://www.ai.se/en/about-0" TargetMode="External"/><Relationship Id="rId4" Type="http://schemas.openxmlformats.org/officeDocument/2006/relationships/hyperlink" Target="https://www.vinnova.se/p/trygghetsboende-med-digitalt-sto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regeringen.se/pressmeddelanden/2020/07/sverige-staller-om-till-en-cirkular-ekonomi/"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6.jpeg"/><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59.jpeg"/><Relationship Id="rId3" Type="http://schemas.openxmlformats.org/officeDocument/2006/relationships/notesSlide" Target="../notesSlides/notesSlide6.xml"/><Relationship Id="rId7" Type="http://schemas.openxmlformats.org/officeDocument/2006/relationships/image" Target="../media/image47.png"/><Relationship Id="rId12"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9.png"/><Relationship Id="rId11" Type="http://schemas.openxmlformats.org/officeDocument/2006/relationships/image" Target="../media/image46.jpeg"/><Relationship Id="rId5" Type="http://schemas.openxmlformats.org/officeDocument/2006/relationships/image" Target="../media/image58.png"/><Relationship Id="rId15" Type="http://schemas.openxmlformats.org/officeDocument/2006/relationships/image" Target="../media/image61.png"/><Relationship Id="rId10" Type="http://schemas.openxmlformats.org/officeDocument/2006/relationships/oleObject" Target="../embeddings/oleObject7.bin"/><Relationship Id="rId4" Type="http://schemas.openxmlformats.org/officeDocument/2006/relationships/image" Target="../media/image48.png"/><Relationship Id="rId9" Type="http://schemas.openxmlformats.org/officeDocument/2006/relationships/oleObject" Target="../embeddings/oleObject6.bin"/><Relationship Id="rId1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m3.idg.se/2.1022/1.706761/volvo-360c" TargetMode="External"/><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1560" y="476672"/>
            <a:ext cx="8280920" cy="7971413"/>
          </a:xfrm>
          <a:prstGeom prst="rect">
            <a:avLst/>
          </a:prstGeom>
          <a:noFill/>
        </p:spPr>
        <p:txBody>
          <a:bodyPr wrap="square" rtlCol="0">
            <a:spAutoFit/>
          </a:bodyPr>
          <a:lstStyle/>
          <a:p>
            <a:r>
              <a:rPr lang="sv-SE" sz="3200" b="1" dirty="0" smtClean="0"/>
              <a:t>Till:  Sara</a:t>
            </a:r>
          </a:p>
          <a:p>
            <a:endParaRPr lang="sv-SE" sz="2000" b="1" dirty="0" smtClean="0"/>
          </a:p>
          <a:p>
            <a:r>
              <a:rPr lang="sv-SE" sz="2000" dirty="0" smtClean="0"/>
              <a:t>Mycket intressant detta med framtidsspaning.</a:t>
            </a:r>
          </a:p>
          <a:p>
            <a:endParaRPr lang="sv-SE" sz="2000" dirty="0" smtClean="0"/>
          </a:p>
          <a:p>
            <a:r>
              <a:rPr lang="sv-SE" sz="2000" dirty="0" smtClean="0"/>
              <a:t>Bildserien är enligt följande:</a:t>
            </a:r>
          </a:p>
          <a:p>
            <a:r>
              <a:rPr lang="sv-SE" sz="2000" dirty="0" smtClean="0"/>
              <a:t>A:   Allmän information för att kunna gå vidare i bildserien.</a:t>
            </a:r>
          </a:p>
          <a:p>
            <a:r>
              <a:rPr lang="sv-SE" sz="2000" dirty="0" smtClean="0"/>
              <a:t>B:   Vi endast aktiverar senioren oberoende av bostadssituation.</a:t>
            </a:r>
            <a:br>
              <a:rPr lang="sv-SE" sz="2000" dirty="0" smtClean="0"/>
            </a:br>
            <a:r>
              <a:rPr lang="sv-SE" sz="2000" dirty="0" smtClean="0"/>
              <a:t>C :  Vi bygger system endast med passiv informationsinhämtning och lämning.</a:t>
            </a:r>
            <a:br>
              <a:rPr lang="sv-SE" sz="2000" dirty="0" smtClean="0"/>
            </a:br>
            <a:r>
              <a:rPr lang="sv-SE" sz="2000" dirty="0" smtClean="0"/>
              <a:t>       Senioren är inte aktiv och hanterar någon vårdutrustning.</a:t>
            </a:r>
          </a:p>
          <a:p>
            <a:r>
              <a:rPr lang="sv-SE" sz="2000" dirty="0" smtClean="0"/>
              <a:t>D:   Den självkörande bilen används för kommunikation med vårdpersonal.</a:t>
            </a:r>
            <a:br>
              <a:rPr lang="sv-SE" sz="2000" dirty="0" smtClean="0"/>
            </a:br>
            <a:r>
              <a:rPr lang="sv-SE" sz="2000" dirty="0" smtClean="0"/>
              <a:t>E:   Fristående modul i seniorens befintliga bostad.</a:t>
            </a:r>
          </a:p>
          <a:p>
            <a:r>
              <a:rPr lang="sv-SE" sz="2000" dirty="0" smtClean="0"/>
              <a:t>F:   Aktiv bostadsmodul där inredningen tar egna beslut.</a:t>
            </a:r>
          </a:p>
          <a:p>
            <a:r>
              <a:rPr lang="sv-SE" sz="2000" dirty="0" smtClean="0"/>
              <a:t>G :  Nuvarande trygghetsboende, </a:t>
            </a:r>
            <a:r>
              <a:rPr lang="sv-SE" sz="2000" dirty="0" err="1" smtClean="0"/>
              <a:t>Boveria</a:t>
            </a:r>
            <a:r>
              <a:rPr lang="sv-SE" sz="2000" dirty="0" smtClean="0"/>
              <a:t>, mm.</a:t>
            </a:r>
          </a:p>
          <a:p>
            <a:r>
              <a:rPr lang="sv-SE" sz="2000" dirty="0" smtClean="0"/>
              <a:t>H:   Bo i fristående bostadsmodul.</a:t>
            </a:r>
          </a:p>
          <a:p>
            <a:r>
              <a:rPr lang="sv-SE" sz="2000" dirty="0" smtClean="0"/>
              <a:t>I:    Datasäkerhet och datanät för att stötta lösningarna E-H.</a:t>
            </a:r>
            <a:br>
              <a:rPr lang="sv-SE" sz="2000" dirty="0" smtClean="0"/>
            </a:br>
            <a:r>
              <a:rPr lang="sv-SE" sz="2000" dirty="0" smtClean="0"/>
              <a:t>J:   Förslag på utvecklingsprojekt att driva.</a:t>
            </a:r>
          </a:p>
          <a:p>
            <a:r>
              <a:rPr lang="sv-SE" sz="2000" smtClean="0"/>
              <a:t>K:  </a:t>
            </a:r>
            <a:r>
              <a:rPr lang="sv-SE" sz="2000" dirty="0" smtClean="0"/>
              <a:t>Sammanfattning</a:t>
            </a:r>
          </a:p>
          <a:p>
            <a:endParaRPr lang="sv-SE" sz="2000" dirty="0" smtClean="0"/>
          </a:p>
          <a:p>
            <a:r>
              <a:rPr lang="sv-SE" sz="2000" dirty="0" smtClean="0"/>
              <a:t/>
            </a:r>
            <a:br>
              <a:rPr lang="sv-SE" sz="2000" dirty="0" smtClean="0"/>
            </a:br>
            <a:endParaRPr lang="sv-SE" sz="2000" dirty="0" smtClean="0"/>
          </a:p>
          <a:p>
            <a:endParaRPr lang="sv-SE" sz="2000" dirty="0" smtClean="0"/>
          </a:p>
          <a:p>
            <a:endParaRPr lang="sv-SE" sz="2000" dirty="0" smtClean="0"/>
          </a:p>
          <a:p>
            <a:endParaRPr lang="sv-SE" sz="2000" dirty="0" smtClean="0"/>
          </a:p>
          <a:p>
            <a:endParaRPr lang="sv-SE" sz="2000" dirty="0" smtClean="0"/>
          </a:p>
          <a:p>
            <a:endParaRPr lang="sv-SE" sz="2000" dirty="0"/>
          </a:p>
        </p:txBody>
      </p:sp>
      <p:sp>
        <p:nvSpPr>
          <p:cNvPr id="6" name="Platshållare för bildnummer 5"/>
          <p:cNvSpPr>
            <a:spLocks noGrp="1"/>
          </p:cNvSpPr>
          <p:nvPr>
            <p:ph type="sldNum" sz="quarter" idx="12"/>
          </p:nvPr>
        </p:nvSpPr>
        <p:spPr/>
        <p:txBody>
          <a:bodyPr/>
          <a:lstStyle/>
          <a:p>
            <a:fld id="{BEB38843-610C-4D30-A956-3FA83FFAB0F1}" type="slidenum">
              <a:rPr lang="sv-SE" sz="2000" smtClean="0"/>
              <a:pPr/>
              <a:t>1</a:t>
            </a:fld>
            <a:endParaRPr lang="sv-SE" sz="2000" dirty="0"/>
          </a:p>
        </p:txBody>
      </p:sp>
      <p:sp>
        <p:nvSpPr>
          <p:cNvPr id="7" name="Platshållare för sidfot 6"/>
          <p:cNvSpPr>
            <a:spLocks noGrp="1"/>
          </p:cNvSpPr>
          <p:nvPr>
            <p:ph type="ftr" sz="quarter" idx="11"/>
          </p:nvPr>
        </p:nvSpPr>
        <p:spPr>
          <a:xfrm>
            <a:off x="1475656" y="6492875"/>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55576" y="188640"/>
            <a:ext cx="6340134" cy="400110"/>
          </a:xfrm>
          <a:prstGeom prst="rect">
            <a:avLst/>
          </a:prstGeom>
          <a:noFill/>
        </p:spPr>
        <p:txBody>
          <a:bodyPr wrap="none" rtlCol="0">
            <a:spAutoFit/>
          </a:bodyPr>
          <a:lstStyle/>
          <a:p>
            <a:r>
              <a:rPr lang="sv-SE" sz="2000" b="1" dirty="0" smtClean="0"/>
              <a:t> C: Hemtjänst: Vem kommer? Känner jag henne/honom?</a:t>
            </a:r>
          </a:p>
        </p:txBody>
      </p:sp>
      <p:sp>
        <p:nvSpPr>
          <p:cNvPr id="55" name="Platshållare för bildnummer 54"/>
          <p:cNvSpPr>
            <a:spLocks noGrp="1"/>
          </p:cNvSpPr>
          <p:nvPr>
            <p:ph type="sldNum" sz="quarter" idx="12"/>
          </p:nvPr>
        </p:nvSpPr>
        <p:spPr/>
        <p:txBody>
          <a:bodyPr/>
          <a:lstStyle/>
          <a:p>
            <a:fld id="{8C89045E-59AD-4807-87C2-EEC2B19C7FFC}" type="slidenum">
              <a:rPr lang="sv-SE" sz="1800" smtClean="0"/>
              <a:pPr/>
              <a:t>10</a:t>
            </a:fld>
            <a:endParaRPr lang="sv-SE" sz="1800" dirty="0"/>
          </a:p>
        </p:txBody>
      </p:sp>
      <p:graphicFrame>
        <p:nvGraphicFramePr>
          <p:cNvPr id="64" name="Object 4"/>
          <p:cNvGraphicFramePr>
            <a:graphicFrameLocks/>
          </p:cNvGraphicFramePr>
          <p:nvPr/>
        </p:nvGraphicFramePr>
        <p:xfrm>
          <a:off x="467544" y="4797152"/>
          <a:ext cx="648072" cy="792088"/>
        </p:xfrm>
        <a:graphic>
          <a:graphicData uri="http://schemas.openxmlformats.org/presentationml/2006/ole">
            <p:oleObj spid="_x0000_s88069" name="ClipArt" r:id="rId4" imgW="2733480" imgH="3824280" progId="">
              <p:embed/>
            </p:oleObj>
          </a:graphicData>
        </a:graphic>
      </p:graphicFrame>
      <p:sp>
        <p:nvSpPr>
          <p:cNvPr id="66" name="Magnetskiva 65"/>
          <p:cNvSpPr/>
          <p:nvPr/>
        </p:nvSpPr>
        <p:spPr>
          <a:xfrm>
            <a:off x="611560" y="3789040"/>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7" name="Rak 66"/>
          <p:cNvCxnSpPr/>
          <p:nvPr/>
        </p:nvCxnSpPr>
        <p:spPr>
          <a:xfrm>
            <a:off x="1187624" y="5085184"/>
            <a:ext cx="3312368" cy="0"/>
          </a:xfrm>
          <a:prstGeom prst="line">
            <a:avLst/>
          </a:pr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74" name="textruta 73"/>
          <p:cNvSpPr txBox="1"/>
          <p:nvPr/>
        </p:nvSpPr>
        <p:spPr>
          <a:xfrm>
            <a:off x="179512" y="3068960"/>
            <a:ext cx="1800200" cy="646331"/>
          </a:xfrm>
          <a:prstGeom prst="rect">
            <a:avLst/>
          </a:prstGeom>
          <a:noFill/>
        </p:spPr>
        <p:txBody>
          <a:bodyPr wrap="square" rtlCol="0">
            <a:spAutoFit/>
          </a:bodyPr>
          <a:lstStyle/>
          <a:p>
            <a:r>
              <a:rPr lang="sv-SE" dirty="0" smtClean="0"/>
              <a:t>Central databas</a:t>
            </a:r>
          </a:p>
          <a:p>
            <a:r>
              <a:rPr lang="sv-SE" dirty="0" smtClean="0"/>
              <a:t>ansikten  mm</a:t>
            </a:r>
          </a:p>
        </p:txBody>
      </p:sp>
      <p:pic>
        <p:nvPicPr>
          <p:cNvPr id="60" name="Picture 2"/>
          <p:cNvPicPr>
            <a:picLocks noChangeAspect="1" noChangeArrowheads="1"/>
          </p:cNvPicPr>
          <p:nvPr/>
        </p:nvPicPr>
        <p:blipFill>
          <a:blip r:embed="rId5" cstate="print"/>
          <a:srcRect/>
          <a:stretch>
            <a:fillRect/>
          </a:stretch>
        </p:blipFill>
        <p:spPr bwMode="auto">
          <a:xfrm>
            <a:off x="4499992" y="3356992"/>
            <a:ext cx="4402569" cy="2878603"/>
          </a:xfrm>
          <a:prstGeom prst="rect">
            <a:avLst/>
          </a:prstGeom>
          <a:noFill/>
          <a:ln w="9525">
            <a:noFill/>
            <a:miter lim="800000"/>
            <a:headEnd/>
            <a:tailEnd/>
          </a:ln>
        </p:spPr>
      </p:pic>
      <p:sp>
        <p:nvSpPr>
          <p:cNvPr id="86" name="textruta 85"/>
          <p:cNvSpPr txBox="1"/>
          <p:nvPr/>
        </p:nvSpPr>
        <p:spPr>
          <a:xfrm>
            <a:off x="323528" y="764704"/>
            <a:ext cx="7358296" cy="1754326"/>
          </a:xfrm>
          <a:prstGeom prst="rect">
            <a:avLst/>
          </a:prstGeom>
          <a:noFill/>
        </p:spPr>
        <p:txBody>
          <a:bodyPr wrap="none" rtlCol="0">
            <a:spAutoFit/>
          </a:bodyPr>
          <a:lstStyle/>
          <a:p>
            <a:r>
              <a:rPr lang="sv-SE" dirty="0" smtClean="0"/>
              <a:t>Skapa en hemsida för varje individ som har hemtjänst.  </a:t>
            </a:r>
            <a:br>
              <a:rPr lang="sv-SE" dirty="0" smtClean="0"/>
            </a:br>
            <a:r>
              <a:rPr lang="sv-SE" dirty="0" smtClean="0"/>
              <a:t>Nås via vanliga Internet. Krypterad för att kunna hantera känslig information.</a:t>
            </a:r>
            <a:br>
              <a:rPr lang="sv-SE" dirty="0" smtClean="0"/>
            </a:br>
            <a:r>
              <a:rPr lang="sv-SE" dirty="0" smtClean="0"/>
              <a:t>All relevant individinformation aggregeras till en helhet. </a:t>
            </a:r>
          </a:p>
          <a:p>
            <a:endParaRPr lang="sv-SE" dirty="0" smtClean="0"/>
          </a:p>
          <a:p>
            <a:r>
              <a:rPr lang="sv-SE" dirty="0" smtClean="0"/>
              <a:t>Jag vet redan vem som kommer och kan förbereda mej mentalt. </a:t>
            </a:r>
            <a:br>
              <a:rPr lang="sv-SE" dirty="0" smtClean="0"/>
            </a:br>
            <a:endParaRPr lang="sv-SE" dirty="0" smtClean="0"/>
          </a:p>
        </p:txBody>
      </p:sp>
      <p:sp>
        <p:nvSpPr>
          <p:cNvPr id="90" name="textruta 89"/>
          <p:cNvSpPr txBox="1"/>
          <p:nvPr/>
        </p:nvSpPr>
        <p:spPr>
          <a:xfrm>
            <a:off x="5796136" y="2996952"/>
            <a:ext cx="1757982" cy="369332"/>
          </a:xfrm>
          <a:prstGeom prst="rect">
            <a:avLst/>
          </a:prstGeom>
          <a:noFill/>
        </p:spPr>
        <p:txBody>
          <a:bodyPr wrap="none" rtlCol="0">
            <a:spAutoFit/>
          </a:bodyPr>
          <a:lstStyle/>
          <a:p>
            <a:r>
              <a:rPr lang="sv-SE" dirty="0" smtClean="0"/>
              <a:t>Biståndsterminal</a:t>
            </a:r>
            <a:endParaRPr lang="sv-SE" dirty="0"/>
          </a:p>
        </p:txBody>
      </p:sp>
      <p:grpSp>
        <p:nvGrpSpPr>
          <p:cNvPr id="25" name="Group 1027"/>
          <p:cNvGrpSpPr>
            <a:grpSpLocks/>
          </p:cNvGrpSpPr>
          <p:nvPr/>
        </p:nvGrpSpPr>
        <p:grpSpPr bwMode="auto">
          <a:xfrm rot="-16200000">
            <a:off x="1511662" y="3753036"/>
            <a:ext cx="2448270" cy="2088233"/>
            <a:chOff x="355" y="291"/>
            <a:chExt cx="3730" cy="5188"/>
          </a:xfrm>
        </p:grpSpPr>
        <p:sp>
          <p:nvSpPr>
            <p:cNvPr id="26" name="Freeform 1028"/>
            <p:cNvSpPr>
              <a:spLocks/>
            </p:cNvSpPr>
            <p:nvPr/>
          </p:nvSpPr>
          <p:spPr bwMode="auto">
            <a:xfrm>
              <a:off x="1833" y="4606"/>
              <a:ext cx="1085" cy="873"/>
            </a:xfrm>
            <a:custGeom>
              <a:avLst/>
              <a:gdLst/>
              <a:ahLst/>
              <a:cxnLst>
                <a:cxn ang="0">
                  <a:pos x="3" y="201"/>
                </a:cxn>
                <a:cxn ang="0">
                  <a:pos x="25" y="268"/>
                </a:cxn>
                <a:cxn ang="0">
                  <a:pos x="39" y="297"/>
                </a:cxn>
                <a:cxn ang="0">
                  <a:pos x="56" y="333"/>
                </a:cxn>
                <a:cxn ang="0">
                  <a:pos x="73" y="386"/>
                </a:cxn>
                <a:cxn ang="0">
                  <a:pos x="97" y="463"/>
                </a:cxn>
                <a:cxn ang="0">
                  <a:pos x="109" y="492"/>
                </a:cxn>
                <a:cxn ang="0">
                  <a:pos x="123" y="523"/>
                </a:cxn>
                <a:cxn ang="0">
                  <a:pos x="135" y="552"/>
                </a:cxn>
                <a:cxn ang="0">
                  <a:pos x="154" y="588"/>
                </a:cxn>
                <a:cxn ang="0">
                  <a:pos x="164" y="602"/>
                </a:cxn>
                <a:cxn ang="0">
                  <a:pos x="231" y="691"/>
                </a:cxn>
                <a:cxn ang="0">
                  <a:pos x="248" y="712"/>
                </a:cxn>
                <a:cxn ang="0">
                  <a:pos x="291" y="763"/>
                </a:cxn>
                <a:cxn ang="0">
                  <a:pos x="325" y="794"/>
                </a:cxn>
                <a:cxn ang="0">
                  <a:pos x="327" y="808"/>
                </a:cxn>
                <a:cxn ang="0">
                  <a:pos x="368" y="818"/>
                </a:cxn>
                <a:cxn ang="0">
                  <a:pos x="437" y="844"/>
                </a:cxn>
                <a:cxn ang="0">
                  <a:pos x="483" y="861"/>
                </a:cxn>
                <a:cxn ang="0">
                  <a:pos x="560" y="873"/>
                </a:cxn>
                <a:cxn ang="0">
                  <a:pos x="629" y="871"/>
                </a:cxn>
                <a:cxn ang="0">
                  <a:pos x="673" y="852"/>
                </a:cxn>
                <a:cxn ang="0">
                  <a:pos x="711" y="842"/>
                </a:cxn>
                <a:cxn ang="0">
                  <a:pos x="747" y="823"/>
                </a:cxn>
                <a:cxn ang="0">
                  <a:pos x="766" y="808"/>
                </a:cxn>
                <a:cxn ang="0">
                  <a:pos x="793" y="787"/>
                </a:cxn>
                <a:cxn ang="0">
                  <a:pos x="812" y="768"/>
                </a:cxn>
                <a:cxn ang="0">
                  <a:pos x="841" y="732"/>
                </a:cxn>
                <a:cxn ang="0">
                  <a:pos x="862" y="708"/>
                </a:cxn>
                <a:cxn ang="0">
                  <a:pos x="893" y="674"/>
                </a:cxn>
                <a:cxn ang="0">
                  <a:pos x="903" y="660"/>
                </a:cxn>
                <a:cxn ang="0">
                  <a:pos x="951" y="573"/>
                </a:cxn>
                <a:cxn ang="0">
                  <a:pos x="970" y="530"/>
                </a:cxn>
                <a:cxn ang="0">
                  <a:pos x="997" y="446"/>
                </a:cxn>
                <a:cxn ang="0">
                  <a:pos x="1018" y="396"/>
                </a:cxn>
                <a:cxn ang="0">
                  <a:pos x="1045" y="295"/>
                </a:cxn>
                <a:cxn ang="0">
                  <a:pos x="1057" y="249"/>
                </a:cxn>
                <a:cxn ang="0">
                  <a:pos x="1076" y="170"/>
                </a:cxn>
                <a:cxn ang="0">
                  <a:pos x="1085" y="0"/>
                </a:cxn>
              </a:cxnLst>
              <a:rect l="0" t="0" r="r" b="b"/>
              <a:pathLst>
                <a:path w="1085" h="873">
                  <a:moveTo>
                    <a:pt x="3" y="201"/>
                  </a:moveTo>
                  <a:cubicBezTo>
                    <a:pt x="6" y="281"/>
                    <a:pt x="0" y="233"/>
                    <a:pt x="25" y="268"/>
                  </a:cubicBezTo>
                  <a:cubicBezTo>
                    <a:pt x="28" y="278"/>
                    <a:pt x="33" y="289"/>
                    <a:pt x="39" y="297"/>
                  </a:cubicBezTo>
                  <a:cubicBezTo>
                    <a:pt x="43" y="310"/>
                    <a:pt x="51" y="320"/>
                    <a:pt x="56" y="333"/>
                  </a:cubicBezTo>
                  <a:cubicBezTo>
                    <a:pt x="62" y="350"/>
                    <a:pt x="68" y="368"/>
                    <a:pt x="73" y="386"/>
                  </a:cubicBezTo>
                  <a:cubicBezTo>
                    <a:pt x="80" y="411"/>
                    <a:pt x="82" y="442"/>
                    <a:pt x="97" y="463"/>
                  </a:cubicBezTo>
                  <a:cubicBezTo>
                    <a:pt x="100" y="475"/>
                    <a:pt x="103" y="482"/>
                    <a:pt x="109" y="492"/>
                  </a:cubicBezTo>
                  <a:cubicBezTo>
                    <a:pt x="111" y="503"/>
                    <a:pt x="117" y="514"/>
                    <a:pt x="123" y="523"/>
                  </a:cubicBezTo>
                  <a:cubicBezTo>
                    <a:pt x="126" y="533"/>
                    <a:pt x="129" y="543"/>
                    <a:pt x="135" y="552"/>
                  </a:cubicBezTo>
                  <a:cubicBezTo>
                    <a:pt x="139" y="565"/>
                    <a:pt x="146" y="577"/>
                    <a:pt x="154" y="588"/>
                  </a:cubicBezTo>
                  <a:cubicBezTo>
                    <a:pt x="157" y="593"/>
                    <a:pt x="164" y="602"/>
                    <a:pt x="164" y="602"/>
                  </a:cubicBezTo>
                  <a:cubicBezTo>
                    <a:pt x="171" y="628"/>
                    <a:pt x="210" y="676"/>
                    <a:pt x="231" y="691"/>
                  </a:cubicBezTo>
                  <a:cubicBezTo>
                    <a:pt x="234" y="702"/>
                    <a:pt x="242" y="703"/>
                    <a:pt x="248" y="712"/>
                  </a:cubicBezTo>
                  <a:cubicBezTo>
                    <a:pt x="261" y="730"/>
                    <a:pt x="274" y="749"/>
                    <a:pt x="291" y="763"/>
                  </a:cubicBezTo>
                  <a:cubicBezTo>
                    <a:pt x="303" y="773"/>
                    <a:pt x="316" y="781"/>
                    <a:pt x="325" y="794"/>
                  </a:cubicBezTo>
                  <a:cubicBezTo>
                    <a:pt x="326" y="799"/>
                    <a:pt x="323" y="805"/>
                    <a:pt x="327" y="808"/>
                  </a:cubicBezTo>
                  <a:cubicBezTo>
                    <a:pt x="330" y="811"/>
                    <a:pt x="361" y="816"/>
                    <a:pt x="368" y="818"/>
                  </a:cubicBezTo>
                  <a:cubicBezTo>
                    <a:pt x="387" y="831"/>
                    <a:pt x="415" y="838"/>
                    <a:pt x="437" y="844"/>
                  </a:cubicBezTo>
                  <a:cubicBezTo>
                    <a:pt x="453" y="849"/>
                    <a:pt x="466" y="858"/>
                    <a:pt x="483" y="861"/>
                  </a:cubicBezTo>
                  <a:cubicBezTo>
                    <a:pt x="507" y="871"/>
                    <a:pt x="534" y="872"/>
                    <a:pt x="560" y="873"/>
                  </a:cubicBezTo>
                  <a:cubicBezTo>
                    <a:pt x="583" y="872"/>
                    <a:pt x="606" y="872"/>
                    <a:pt x="629" y="871"/>
                  </a:cubicBezTo>
                  <a:cubicBezTo>
                    <a:pt x="642" y="870"/>
                    <a:pt x="653" y="855"/>
                    <a:pt x="673" y="852"/>
                  </a:cubicBezTo>
                  <a:cubicBezTo>
                    <a:pt x="685" y="848"/>
                    <a:pt x="698" y="845"/>
                    <a:pt x="711" y="842"/>
                  </a:cubicBezTo>
                  <a:cubicBezTo>
                    <a:pt x="721" y="835"/>
                    <a:pt x="735" y="826"/>
                    <a:pt x="747" y="823"/>
                  </a:cubicBezTo>
                  <a:cubicBezTo>
                    <a:pt x="755" y="818"/>
                    <a:pt x="758" y="812"/>
                    <a:pt x="766" y="808"/>
                  </a:cubicBezTo>
                  <a:cubicBezTo>
                    <a:pt x="774" y="800"/>
                    <a:pt x="783" y="790"/>
                    <a:pt x="793" y="787"/>
                  </a:cubicBezTo>
                  <a:cubicBezTo>
                    <a:pt x="798" y="778"/>
                    <a:pt x="803" y="773"/>
                    <a:pt x="812" y="768"/>
                  </a:cubicBezTo>
                  <a:cubicBezTo>
                    <a:pt x="820" y="754"/>
                    <a:pt x="829" y="742"/>
                    <a:pt x="841" y="732"/>
                  </a:cubicBezTo>
                  <a:cubicBezTo>
                    <a:pt x="844" y="726"/>
                    <a:pt x="857" y="711"/>
                    <a:pt x="862" y="708"/>
                  </a:cubicBezTo>
                  <a:cubicBezTo>
                    <a:pt x="870" y="695"/>
                    <a:pt x="883" y="686"/>
                    <a:pt x="893" y="674"/>
                  </a:cubicBezTo>
                  <a:cubicBezTo>
                    <a:pt x="897" y="670"/>
                    <a:pt x="903" y="660"/>
                    <a:pt x="903" y="660"/>
                  </a:cubicBezTo>
                  <a:cubicBezTo>
                    <a:pt x="909" y="637"/>
                    <a:pt x="937" y="593"/>
                    <a:pt x="951" y="573"/>
                  </a:cubicBezTo>
                  <a:cubicBezTo>
                    <a:pt x="955" y="558"/>
                    <a:pt x="966" y="545"/>
                    <a:pt x="970" y="530"/>
                  </a:cubicBezTo>
                  <a:cubicBezTo>
                    <a:pt x="972" y="485"/>
                    <a:pt x="968" y="472"/>
                    <a:pt x="997" y="446"/>
                  </a:cubicBezTo>
                  <a:cubicBezTo>
                    <a:pt x="1001" y="431"/>
                    <a:pt x="1015" y="414"/>
                    <a:pt x="1018" y="396"/>
                  </a:cubicBezTo>
                  <a:cubicBezTo>
                    <a:pt x="1024" y="362"/>
                    <a:pt x="1031" y="327"/>
                    <a:pt x="1045" y="295"/>
                  </a:cubicBezTo>
                  <a:cubicBezTo>
                    <a:pt x="1047" y="279"/>
                    <a:pt x="1051" y="264"/>
                    <a:pt x="1057" y="249"/>
                  </a:cubicBezTo>
                  <a:cubicBezTo>
                    <a:pt x="1061" y="223"/>
                    <a:pt x="1070" y="196"/>
                    <a:pt x="1076" y="170"/>
                  </a:cubicBezTo>
                  <a:cubicBezTo>
                    <a:pt x="1081" y="113"/>
                    <a:pt x="1085" y="59"/>
                    <a:pt x="1085" y="0"/>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27" name="Freeform 1029"/>
            <p:cNvSpPr>
              <a:spLocks/>
            </p:cNvSpPr>
            <p:nvPr/>
          </p:nvSpPr>
          <p:spPr bwMode="auto">
            <a:xfrm>
              <a:off x="2918" y="3770"/>
              <a:ext cx="728" cy="1040"/>
            </a:xfrm>
            <a:custGeom>
              <a:avLst/>
              <a:gdLst/>
              <a:ahLst/>
              <a:cxnLst>
                <a:cxn ang="0">
                  <a:pos x="0" y="888"/>
                </a:cxn>
                <a:cxn ang="0">
                  <a:pos x="17" y="900"/>
                </a:cxn>
                <a:cxn ang="0">
                  <a:pos x="56" y="941"/>
                </a:cxn>
                <a:cxn ang="0">
                  <a:pos x="68" y="953"/>
                </a:cxn>
                <a:cxn ang="0">
                  <a:pos x="84" y="972"/>
                </a:cxn>
                <a:cxn ang="0">
                  <a:pos x="140" y="1006"/>
                </a:cxn>
                <a:cxn ang="0">
                  <a:pos x="173" y="1020"/>
                </a:cxn>
                <a:cxn ang="0">
                  <a:pos x="221" y="1040"/>
                </a:cxn>
                <a:cxn ang="0">
                  <a:pos x="346" y="1037"/>
                </a:cxn>
                <a:cxn ang="0">
                  <a:pos x="399" y="1006"/>
                </a:cxn>
                <a:cxn ang="0">
                  <a:pos x="428" y="989"/>
                </a:cxn>
                <a:cxn ang="0">
                  <a:pos x="444" y="980"/>
                </a:cxn>
                <a:cxn ang="0">
                  <a:pos x="452" y="975"/>
                </a:cxn>
                <a:cxn ang="0">
                  <a:pos x="476" y="951"/>
                </a:cxn>
                <a:cxn ang="0">
                  <a:pos x="514" y="893"/>
                </a:cxn>
                <a:cxn ang="0">
                  <a:pos x="543" y="860"/>
                </a:cxn>
                <a:cxn ang="0">
                  <a:pos x="579" y="809"/>
                </a:cxn>
                <a:cxn ang="0">
                  <a:pos x="591" y="788"/>
                </a:cxn>
                <a:cxn ang="0">
                  <a:pos x="603" y="759"/>
                </a:cxn>
                <a:cxn ang="0">
                  <a:pos x="615" y="735"/>
                </a:cxn>
                <a:cxn ang="0">
                  <a:pos x="646" y="660"/>
                </a:cxn>
                <a:cxn ang="0">
                  <a:pos x="682" y="560"/>
                </a:cxn>
                <a:cxn ang="0">
                  <a:pos x="694" y="488"/>
                </a:cxn>
                <a:cxn ang="0">
                  <a:pos x="711" y="430"/>
                </a:cxn>
                <a:cxn ang="0">
                  <a:pos x="716" y="404"/>
                </a:cxn>
                <a:cxn ang="0">
                  <a:pos x="725" y="336"/>
                </a:cxn>
                <a:cxn ang="0">
                  <a:pos x="728" y="0"/>
                </a:cxn>
              </a:cxnLst>
              <a:rect l="0" t="0" r="r" b="b"/>
              <a:pathLst>
                <a:path w="728" h="1040">
                  <a:moveTo>
                    <a:pt x="0" y="888"/>
                  </a:moveTo>
                  <a:cubicBezTo>
                    <a:pt x="11" y="892"/>
                    <a:pt x="6" y="897"/>
                    <a:pt x="17" y="900"/>
                  </a:cubicBezTo>
                  <a:cubicBezTo>
                    <a:pt x="29" y="913"/>
                    <a:pt x="41" y="932"/>
                    <a:pt x="56" y="941"/>
                  </a:cubicBezTo>
                  <a:cubicBezTo>
                    <a:pt x="70" y="966"/>
                    <a:pt x="48" y="929"/>
                    <a:pt x="68" y="953"/>
                  </a:cubicBezTo>
                  <a:cubicBezTo>
                    <a:pt x="87" y="975"/>
                    <a:pt x="68" y="963"/>
                    <a:pt x="84" y="972"/>
                  </a:cubicBezTo>
                  <a:cubicBezTo>
                    <a:pt x="93" y="986"/>
                    <a:pt x="123" y="1002"/>
                    <a:pt x="140" y="1006"/>
                  </a:cubicBezTo>
                  <a:cubicBezTo>
                    <a:pt x="150" y="1013"/>
                    <a:pt x="161" y="1017"/>
                    <a:pt x="173" y="1020"/>
                  </a:cubicBezTo>
                  <a:cubicBezTo>
                    <a:pt x="188" y="1031"/>
                    <a:pt x="204" y="1034"/>
                    <a:pt x="221" y="1040"/>
                  </a:cubicBezTo>
                  <a:cubicBezTo>
                    <a:pt x="263" y="1039"/>
                    <a:pt x="304" y="1039"/>
                    <a:pt x="346" y="1037"/>
                  </a:cubicBezTo>
                  <a:cubicBezTo>
                    <a:pt x="367" y="1036"/>
                    <a:pt x="380" y="1011"/>
                    <a:pt x="399" y="1006"/>
                  </a:cubicBezTo>
                  <a:cubicBezTo>
                    <a:pt x="408" y="1000"/>
                    <a:pt x="418" y="995"/>
                    <a:pt x="428" y="989"/>
                  </a:cubicBezTo>
                  <a:cubicBezTo>
                    <a:pt x="433" y="986"/>
                    <a:pt x="439" y="983"/>
                    <a:pt x="444" y="980"/>
                  </a:cubicBezTo>
                  <a:cubicBezTo>
                    <a:pt x="447" y="978"/>
                    <a:pt x="452" y="975"/>
                    <a:pt x="452" y="975"/>
                  </a:cubicBezTo>
                  <a:cubicBezTo>
                    <a:pt x="457" y="966"/>
                    <a:pt x="467" y="957"/>
                    <a:pt x="476" y="951"/>
                  </a:cubicBezTo>
                  <a:cubicBezTo>
                    <a:pt x="488" y="931"/>
                    <a:pt x="501" y="912"/>
                    <a:pt x="514" y="893"/>
                  </a:cubicBezTo>
                  <a:cubicBezTo>
                    <a:pt x="518" y="879"/>
                    <a:pt x="534" y="872"/>
                    <a:pt x="543" y="860"/>
                  </a:cubicBezTo>
                  <a:cubicBezTo>
                    <a:pt x="555" y="843"/>
                    <a:pt x="567" y="826"/>
                    <a:pt x="579" y="809"/>
                  </a:cubicBezTo>
                  <a:cubicBezTo>
                    <a:pt x="581" y="801"/>
                    <a:pt x="591" y="788"/>
                    <a:pt x="591" y="788"/>
                  </a:cubicBezTo>
                  <a:cubicBezTo>
                    <a:pt x="594" y="778"/>
                    <a:pt x="597" y="768"/>
                    <a:pt x="603" y="759"/>
                  </a:cubicBezTo>
                  <a:cubicBezTo>
                    <a:pt x="606" y="750"/>
                    <a:pt x="610" y="743"/>
                    <a:pt x="615" y="735"/>
                  </a:cubicBezTo>
                  <a:cubicBezTo>
                    <a:pt x="622" y="709"/>
                    <a:pt x="632" y="683"/>
                    <a:pt x="646" y="660"/>
                  </a:cubicBezTo>
                  <a:cubicBezTo>
                    <a:pt x="656" y="626"/>
                    <a:pt x="674" y="595"/>
                    <a:pt x="682" y="560"/>
                  </a:cubicBezTo>
                  <a:cubicBezTo>
                    <a:pt x="688" y="536"/>
                    <a:pt x="688" y="512"/>
                    <a:pt x="694" y="488"/>
                  </a:cubicBezTo>
                  <a:cubicBezTo>
                    <a:pt x="699" y="469"/>
                    <a:pt x="707" y="450"/>
                    <a:pt x="711" y="430"/>
                  </a:cubicBezTo>
                  <a:cubicBezTo>
                    <a:pt x="713" y="421"/>
                    <a:pt x="716" y="404"/>
                    <a:pt x="716" y="404"/>
                  </a:cubicBezTo>
                  <a:cubicBezTo>
                    <a:pt x="718" y="381"/>
                    <a:pt x="722" y="359"/>
                    <a:pt x="725" y="336"/>
                  </a:cubicBezTo>
                  <a:cubicBezTo>
                    <a:pt x="728" y="222"/>
                    <a:pt x="728" y="114"/>
                    <a:pt x="728" y="0"/>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28" name="Freeform 1030"/>
            <p:cNvSpPr>
              <a:spLocks/>
            </p:cNvSpPr>
            <p:nvPr/>
          </p:nvSpPr>
          <p:spPr bwMode="auto">
            <a:xfrm>
              <a:off x="3664" y="2086"/>
              <a:ext cx="421" cy="1738"/>
            </a:xfrm>
            <a:custGeom>
              <a:avLst/>
              <a:gdLst/>
              <a:ahLst/>
              <a:cxnLst>
                <a:cxn ang="0">
                  <a:pos x="0" y="1738"/>
                </a:cxn>
                <a:cxn ang="0">
                  <a:pos x="29" y="1728"/>
                </a:cxn>
                <a:cxn ang="0">
                  <a:pos x="83" y="1690"/>
                </a:cxn>
                <a:cxn ang="0">
                  <a:pos x="138" y="1642"/>
                </a:cxn>
                <a:cxn ang="0">
                  <a:pos x="198" y="1552"/>
                </a:cxn>
                <a:cxn ang="0">
                  <a:pos x="211" y="1520"/>
                </a:cxn>
                <a:cxn ang="0">
                  <a:pos x="224" y="1504"/>
                </a:cxn>
                <a:cxn ang="0">
                  <a:pos x="250" y="1456"/>
                </a:cxn>
                <a:cxn ang="0">
                  <a:pos x="285" y="1386"/>
                </a:cxn>
                <a:cxn ang="0">
                  <a:pos x="330" y="1252"/>
                </a:cxn>
                <a:cxn ang="0">
                  <a:pos x="365" y="1136"/>
                </a:cxn>
                <a:cxn ang="0">
                  <a:pos x="374" y="1101"/>
                </a:cxn>
                <a:cxn ang="0">
                  <a:pos x="394" y="944"/>
                </a:cxn>
                <a:cxn ang="0">
                  <a:pos x="403" y="839"/>
                </a:cxn>
                <a:cxn ang="0">
                  <a:pos x="381" y="420"/>
                </a:cxn>
                <a:cxn ang="0">
                  <a:pos x="358" y="320"/>
                </a:cxn>
                <a:cxn ang="0">
                  <a:pos x="326" y="215"/>
                </a:cxn>
                <a:cxn ang="0">
                  <a:pos x="282" y="80"/>
                </a:cxn>
                <a:cxn ang="0">
                  <a:pos x="250" y="0"/>
                </a:cxn>
              </a:cxnLst>
              <a:rect l="0" t="0" r="r" b="b"/>
              <a:pathLst>
                <a:path w="421" h="1738">
                  <a:moveTo>
                    <a:pt x="0" y="1738"/>
                  </a:moveTo>
                  <a:cubicBezTo>
                    <a:pt x="10" y="1735"/>
                    <a:pt x="19" y="1732"/>
                    <a:pt x="29" y="1728"/>
                  </a:cubicBezTo>
                  <a:cubicBezTo>
                    <a:pt x="44" y="1713"/>
                    <a:pt x="66" y="1705"/>
                    <a:pt x="83" y="1690"/>
                  </a:cubicBezTo>
                  <a:cubicBezTo>
                    <a:pt x="101" y="1674"/>
                    <a:pt x="117" y="1654"/>
                    <a:pt x="138" y="1642"/>
                  </a:cubicBezTo>
                  <a:cubicBezTo>
                    <a:pt x="157" y="1611"/>
                    <a:pt x="183" y="1586"/>
                    <a:pt x="198" y="1552"/>
                  </a:cubicBezTo>
                  <a:cubicBezTo>
                    <a:pt x="203" y="1542"/>
                    <a:pt x="205" y="1529"/>
                    <a:pt x="211" y="1520"/>
                  </a:cubicBezTo>
                  <a:cubicBezTo>
                    <a:pt x="226" y="1498"/>
                    <a:pt x="210" y="1534"/>
                    <a:pt x="224" y="1504"/>
                  </a:cubicBezTo>
                  <a:cubicBezTo>
                    <a:pt x="232" y="1487"/>
                    <a:pt x="236" y="1470"/>
                    <a:pt x="250" y="1456"/>
                  </a:cubicBezTo>
                  <a:cubicBezTo>
                    <a:pt x="258" y="1433"/>
                    <a:pt x="271" y="1406"/>
                    <a:pt x="285" y="1386"/>
                  </a:cubicBezTo>
                  <a:cubicBezTo>
                    <a:pt x="299" y="1341"/>
                    <a:pt x="317" y="1298"/>
                    <a:pt x="330" y="1252"/>
                  </a:cubicBezTo>
                  <a:cubicBezTo>
                    <a:pt x="341" y="1213"/>
                    <a:pt x="346" y="1172"/>
                    <a:pt x="365" y="1136"/>
                  </a:cubicBezTo>
                  <a:cubicBezTo>
                    <a:pt x="368" y="1124"/>
                    <a:pt x="371" y="1113"/>
                    <a:pt x="374" y="1101"/>
                  </a:cubicBezTo>
                  <a:cubicBezTo>
                    <a:pt x="378" y="1048"/>
                    <a:pt x="385" y="997"/>
                    <a:pt x="394" y="944"/>
                  </a:cubicBezTo>
                  <a:cubicBezTo>
                    <a:pt x="397" y="909"/>
                    <a:pt x="399" y="874"/>
                    <a:pt x="403" y="839"/>
                  </a:cubicBezTo>
                  <a:cubicBezTo>
                    <a:pt x="402" y="764"/>
                    <a:pt x="421" y="541"/>
                    <a:pt x="381" y="420"/>
                  </a:cubicBezTo>
                  <a:cubicBezTo>
                    <a:pt x="379" y="387"/>
                    <a:pt x="378" y="349"/>
                    <a:pt x="358" y="320"/>
                  </a:cubicBezTo>
                  <a:cubicBezTo>
                    <a:pt x="349" y="285"/>
                    <a:pt x="337" y="250"/>
                    <a:pt x="326" y="215"/>
                  </a:cubicBezTo>
                  <a:cubicBezTo>
                    <a:pt x="312" y="171"/>
                    <a:pt x="306" y="120"/>
                    <a:pt x="282" y="80"/>
                  </a:cubicBezTo>
                  <a:cubicBezTo>
                    <a:pt x="275" y="52"/>
                    <a:pt x="261" y="26"/>
                    <a:pt x="250" y="0"/>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29" name="Freeform 1031"/>
            <p:cNvSpPr>
              <a:spLocks/>
            </p:cNvSpPr>
            <p:nvPr/>
          </p:nvSpPr>
          <p:spPr bwMode="auto">
            <a:xfrm>
              <a:off x="3616" y="947"/>
              <a:ext cx="352" cy="1200"/>
            </a:xfrm>
            <a:custGeom>
              <a:avLst/>
              <a:gdLst/>
              <a:ahLst/>
              <a:cxnLst>
                <a:cxn ang="0">
                  <a:pos x="336" y="1200"/>
                </a:cxn>
                <a:cxn ang="0">
                  <a:pos x="352" y="1031"/>
                </a:cxn>
                <a:cxn ang="0">
                  <a:pos x="346" y="704"/>
                </a:cxn>
                <a:cxn ang="0">
                  <a:pos x="333" y="634"/>
                </a:cxn>
                <a:cxn ang="0">
                  <a:pos x="326" y="560"/>
                </a:cxn>
                <a:cxn ang="0">
                  <a:pos x="291" y="439"/>
                </a:cxn>
                <a:cxn ang="0">
                  <a:pos x="256" y="330"/>
                </a:cxn>
                <a:cxn ang="0">
                  <a:pos x="243" y="304"/>
                </a:cxn>
                <a:cxn ang="0">
                  <a:pos x="230" y="275"/>
                </a:cxn>
                <a:cxn ang="0">
                  <a:pos x="208" y="224"/>
                </a:cxn>
                <a:cxn ang="0">
                  <a:pos x="166" y="163"/>
                </a:cxn>
                <a:cxn ang="0">
                  <a:pos x="128" y="112"/>
                </a:cxn>
                <a:cxn ang="0">
                  <a:pos x="51" y="32"/>
                </a:cxn>
                <a:cxn ang="0">
                  <a:pos x="0" y="0"/>
                </a:cxn>
              </a:cxnLst>
              <a:rect l="0" t="0" r="r" b="b"/>
              <a:pathLst>
                <a:path w="352" h="1200">
                  <a:moveTo>
                    <a:pt x="336" y="1200"/>
                  </a:moveTo>
                  <a:cubicBezTo>
                    <a:pt x="317" y="1142"/>
                    <a:pt x="345" y="1087"/>
                    <a:pt x="352" y="1031"/>
                  </a:cubicBezTo>
                  <a:cubicBezTo>
                    <a:pt x="350" y="922"/>
                    <a:pt x="349" y="813"/>
                    <a:pt x="346" y="704"/>
                  </a:cubicBezTo>
                  <a:cubicBezTo>
                    <a:pt x="345" y="680"/>
                    <a:pt x="333" y="634"/>
                    <a:pt x="333" y="634"/>
                  </a:cubicBezTo>
                  <a:cubicBezTo>
                    <a:pt x="332" y="619"/>
                    <a:pt x="328" y="574"/>
                    <a:pt x="326" y="560"/>
                  </a:cubicBezTo>
                  <a:cubicBezTo>
                    <a:pt x="320" y="519"/>
                    <a:pt x="301" y="479"/>
                    <a:pt x="291" y="439"/>
                  </a:cubicBezTo>
                  <a:cubicBezTo>
                    <a:pt x="282" y="404"/>
                    <a:pt x="276" y="360"/>
                    <a:pt x="256" y="330"/>
                  </a:cubicBezTo>
                  <a:cubicBezTo>
                    <a:pt x="249" y="308"/>
                    <a:pt x="255" y="316"/>
                    <a:pt x="243" y="304"/>
                  </a:cubicBezTo>
                  <a:cubicBezTo>
                    <a:pt x="239" y="293"/>
                    <a:pt x="237" y="285"/>
                    <a:pt x="230" y="275"/>
                  </a:cubicBezTo>
                  <a:cubicBezTo>
                    <a:pt x="227" y="258"/>
                    <a:pt x="220" y="238"/>
                    <a:pt x="208" y="224"/>
                  </a:cubicBezTo>
                  <a:cubicBezTo>
                    <a:pt x="201" y="204"/>
                    <a:pt x="181" y="178"/>
                    <a:pt x="166" y="163"/>
                  </a:cubicBezTo>
                  <a:cubicBezTo>
                    <a:pt x="159" y="141"/>
                    <a:pt x="141" y="130"/>
                    <a:pt x="128" y="112"/>
                  </a:cubicBezTo>
                  <a:cubicBezTo>
                    <a:pt x="108" y="85"/>
                    <a:pt x="79" y="51"/>
                    <a:pt x="51" y="32"/>
                  </a:cubicBezTo>
                  <a:cubicBezTo>
                    <a:pt x="46" y="28"/>
                    <a:pt x="4" y="0"/>
                    <a:pt x="0" y="0"/>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0" name="Freeform 1032"/>
            <p:cNvSpPr>
              <a:spLocks/>
            </p:cNvSpPr>
            <p:nvPr/>
          </p:nvSpPr>
          <p:spPr bwMode="auto">
            <a:xfrm>
              <a:off x="2837" y="291"/>
              <a:ext cx="787" cy="710"/>
            </a:xfrm>
            <a:custGeom>
              <a:avLst/>
              <a:gdLst/>
              <a:ahLst/>
              <a:cxnLst>
                <a:cxn ang="0">
                  <a:pos x="787" y="710"/>
                </a:cxn>
                <a:cxn ang="0">
                  <a:pos x="777" y="681"/>
                </a:cxn>
                <a:cxn ang="0">
                  <a:pos x="770" y="640"/>
                </a:cxn>
                <a:cxn ang="0">
                  <a:pos x="768" y="599"/>
                </a:cxn>
                <a:cxn ang="0">
                  <a:pos x="763" y="575"/>
                </a:cxn>
                <a:cxn ang="0">
                  <a:pos x="734" y="463"/>
                </a:cxn>
                <a:cxn ang="0">
                  <a:pos x="715" y="410"/>
                </a:cxn>
                <a:cxn ang="0">
                  <a:pos x="705" y="386"/>
                </a:cxn>
                <a:cxn ang="0">
                  <a:pos x="660" y="268"/>
                </a:cxn>
                <a:cxn ang="0">
                  <a:pos x="641" y="237"/>
                </a:cxn>
                <a:cxn ang="0">
                  <a:pos x="573" y="153"/>
                </a:cxn>
                <a:cxn ang="0">
                  <a:pos x="537" y="112"/>
                </a:cxn>
                <a:cxn ang="0">
                  <a:pos x="463" y="43"/>
                </a:cxn>
                <a:cxn ang="0">
                  <a:pos x="427" y="23"/>
                </a:cxn>
                <a:cxn ang="0">
                  <a:pos x="381" y="21"/>
                </a:cxn>
                <a:cxn ang="0">
                  <a:pos x="257" y="28"/>
                </a:cxn>
                <a:cxn ang="0">
                  <a:pos x="242" y="35"/>
                </a:cxn>
                <a:cxn ang="0">
                  <a:pos x="194" y="64"/>
                </a:cxn>
                <a:cxn ang="0">
                  <a:pos x="173" y="74"/>
                </a:cxn>
                <a:cxn ang="0">
                  <a:pos x="158" y="83"/>
                </a:cxn>
                <a:cxn ang="0">
                  <a:pos x="115" y="134"/>
                </a:cxn>
                <a:cxn ang="0">
                  <a:pos x="55" y="259"/>
                </a:cxn>
                <a:cxn ang="0">
                  <a:pos x="33" y="297"/>
                </a:cxn>
                <a:cxn ang="0">
                  <a:pos x="19" y="326"/>
                </a:cxn>
                <a:cxn ang="0">
                  <a:pos x="12" y="347"/>
                </a:cxn>
                <a:cxn ang="0">
                  <a:pos x="5" y="398"/>
                </a:cxn>
                <a:cxn ang="0">
                  <a:pos x="0" y="419"/>
                </a:cxn>
              </a:cxnLst>
              <a:rect l="0" t="0" r="r" b="b"/>
              <a:pathLst>
                <a:path w="787" h="710">
                  <a:moveTo>
                    <a:pt x="787" y="710"/>
                  </a:moveTo>
                  <a:cubicBezTo>
                    <a:pt x="784" y="700"/>
                    <a:pt x="781" y="690"/>
                    <a:pt x="777" y="681"/>
                  </a:cubicBezTo>
                  <a:cubicBezTo>
                    <a:pt x="775" y="667"/>
                    <a:pt x="773" y="654"/>
                    <a:pt x="770" y="640"/>
                  </a:cubicBezTo>
                  <a:cubicBezTo>
                    <a:pt x="769" y="626"/>
                    <a:pt x="769" y="613"/>
                    <a:pt x="768" y="599"/>
                  </a:cubicBezTo>
                  <a:cubicBezTo>
                    <a:pt x="767" y="591"/>
                    <a:pt x="763" y="575"/>
                    <a:pt x="763" y="575"/>
                  </a:cubicBezTo>
                  <a:cubicBezTo>
                    <a:pt x="761" y="547"/>
                    <a:pt x="751" y="487"/>
                    <a:pt x="734" y="463"/>
                  </a:cubicBezTo>
                  <a:cubicBezTo>
                    <a:pt x="730" y="445"/>
                    <a:pt x="725" y="425"/>
                    <a:pt x="715" y="410"/>
                  </a:cubicBezTo>
                  <a:cubicBezTo>
                    <a:pt x="713" y="400"/>
                    <a:pt x="711" y="394"/>
                    <a:pt x="705" y="386"/>
                  </a:cubicBezTo>
                  <a:cubicBezTo>
                    <a:pt x="699" y="356"/>
                    <a:pt x="681" y="289"/>
                    <a:pt x="660" y="268"/>
                  </a:cubicBezTo>
                  <a:cubicBezTo>
                    <a:pt x="654" y="253"/>
                    <a:pt x="652" y="248"/>
                    <a:pt x="641" y="237"/>
                  </a:cubicBezTo>
                  <a:cubicBezTo>
                    <a:pt x="629" y="208"/>
                    <a:pt x="600" y="170"/>
                    <a:pt x="573" y="153"/>
                  </a:cubicBezTo>
                  <a:cubicBezTo>
                    <a:pt x="564" y="137"/>
                    <a:pt x="547" y="127"/>
                    <a:pt x="537" y="112"/>
                  </a:cubicBezTo>
                  <a:cubicBezTo>
                    <a:pt x="528" y="79"/>
                    <a:pt x="490" y="60"/>
                    <a:pt x="463" y="43"/>
                  </a:cubicBezTo>
                  <a:cubicBezTo>
                    <a:pt x="454" y="37"/>
                    <a:pt x="437" y="24"/>
                    <a:pt x="427" y="23"/>
                  </a:cubicBezTo>
                  <a:cubicBezTo>
                    <a:pt x="412" y="22"/>
                    <a:pt x="396" y="22"/>
                    <a:pt x="381" y="21"/>
                  </a:cubicBezTo>
                  <a:cubicBezTo>
                    <a:pt x="223" y="24"/>
                    <a:pt x="299" y="0"/>
                    <a:pt x="257" y="28"/>
                  </a:cubicBezTo>
                  <a:cubicBezTo>
                    <a:pt x="248" y="34"/>
                    <a:pt x="251" y="32"/>
                    <a:pt x="242" y="35"/>
                  </a:cubicBezTo>
                  <a:cubicBezTo>
                    <a:pt x="233" y="50"/>
                    <a:pt x="211" y="59"/>
                    <a:pt x="194" y="64"/>
                  </a:cubicBezTo>
                  <a:cubicBezTo>
                    <a:pt x="187" y="69"/>
                    <a:pt x="181" y="70"/>
                    <a:pt x="173" y="74"/>
                  </a:cubicBezTo>
                  <a:cubicBezTo>
                    <a:pt x="168" y="77"/>
                    <a:pt x="158" y="83"/>
                    <a:pt x="158" y="83"/>
                  </a:cubicBezTo>
                  <a:cubicBezTo>
                    <a:pt x="148" y="100"/>
                    <a:pt x="129" y="120"/>
                    <a:pt x="115" y="134"/>
                  </a:cubicBezTo>
                  <a:cubicBezTo>
                    <a:pt x="105" y="177"/>
                    <a:pt x="78" y="222"/>
                    <a:pt x="55" y="259"/>
                  </a:cubicBezTo>
                  <a:cubicBezTo>
                    <a:pt x="51" y="274"/>
                    <a:pt x="42" y="285"/>
                    <a:pt x="33" y="297"/>
                  </a:cubicBezTo>
                  <a:cubicBezTo>
                    <a:pt x="30" y="307"/>
                    <a:pt x="25" y="318"/>
                    <a:pt x="19" y="326"/>
                  </a:cubicBezTo>
                  <a:cubicBezTo>
                    <a:pt x="17" y="333"/>
                    <a:pt x="14" y="340"/>
                    <a:pt x="12" y="347"/>
                  </a:cubicBezTo>
                  <a:cubicBezTo>
                    <a:pt x="10" y="365"/>
                    <a:pt x="9" y="381"/>
                    <a:pt x="5" y="398"/>
                  </a:cubicBezTo>
                  <a:cubicBezTo>
                    <a:pt x="3" y="405"/>
                    <a:pt x="0" y="419"/>
                    <a:pt x="0" y="419"/>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1" name="Freeform 1033"/>
            <p:cNvSpPr>
              <a:spLocks/>
            </p:cNvSpPr>
            <p:nvPr/>
          </p:nvSpPr>
          <p:spPr bwMode="auto">
            <a:xfrm>
              <a:off x="2232" y="339"/>
              <a:ext cx="638" cy="511"/>
            </a:xfrm>
            <a:custGeom>
              <a:avLst/>
              <a:gdLst/>
              <a:ahLst/>
              <a:cxnLst>
                <a:cxn ang="0">
                  <a:pos x="638" y="273"/>
                </a:cxn>
                <a:cxn ang="0">
                  <a:pos x="622" y="254"/>
                </a:cxn>
                <a:cxn ang="0">
                  <a:pos x="578" y="196"/>
                </a:cxn>
                <a:cxn ang="0">
                  <a:pos x="518" y="112"/>
                </a:cxn>
                <a:cxn ang="0">
                  <a:pos x="470" y="62"/>
                </a:cxn>
                <a:cxn ang="0">
                  <a:pos x="458" y="47"/>
                </a:cxn>
                <a:cxn ang="0">
                  <a:pos x="389" y="9"/>
                </a:cxn>
                <a:cxn ang="0">
                  <a:pos x="238" y="16"/>
                </a:cxn>
                <a:cxn ang="0">
                  <a:pos x="192" y="38"/>
                </a:cxn>
                <a:cxn ang="0">
                  <a:pos x="170" y="55"/>
                </a:cxn>
                <a:cxn ang="0">
                  <a:pos x="132" y="95"/>
                </a:cxn>
                <a:cxn ang="0">
                  <a:pos x="115" y="117"/>
                </a:cxn>
                <a:cxn ang="0">
                  <a:pos x="98" y="146"/>
                </a:cxn>
                <a:cxn ang="0">
                  <a:pos x="55" y="235"/>
                </a:cxn>
                <a:cxn ang="0">
                  <a:pos x="31" y="287"/>
                </a:cxn>
                <a:cxn ang="0">
                  <a:pos x="14" y="347"/>
                </a:cxn>
                <a:cxn ang="0">
                  <a:pos x="0" y="511"/>
                </a:cxn>
              </a:cxnLst>
              <a:rect l="0" t="0" r="r" b="b"/>
              <a:pathLst>
                <a:path w="638" h="511">
                  <a:moveTo>
                    <a:pt x="638" y="273"/>
                  </a:moveTo>
                  <a:cubicBezTo>
                    <a:pt x="635" y="263"/>
                    <a:pt x="629" y="261"/>
                    <a:pt x="622" y="254"/>
                  </a:cubicBezTo>
                  <a:cubicBezTo>
                    <a:pt x="605" y="237"/>
                    <a:pt x="592" y="215"/>
                    <a:pt x="578" y="196"/>
                  </a:cubicBezTo>
                  <a:cubicBezTo>
                    <a:pt x="571" y="173"/>
                    <a:pt x="539" y="125"/>
                    <a:pt x="518" y="112"/>
                  </a:cubicBezTo>
                  <a:cubicBezTo>
                    <a:pt x="507" y="92"/>
                    <a:pt x="487" y="76"/>
                    <a:pt x="470" y="62"/>
                  </a:cubicBezTo>
                  <a:cubicBezTo>
                    <a:pt x="449" y="45"/>
                    <a:pt x="476" y="65"/>
                    <a:pt x="458" y="47"/>
                  </a:cubicBezTo>
                  <a:cubicBezTo>
                    <a:pt x="440" y="29"/>
                    <a:pt x="414" y="16"/>
                    <a:pt x="389" y="9"/>
                  </a:cubicBezTo>
                  <a:cubicBezTo>
                    <a:pt x="270" y="11"/>
                    <a:pt x="294" y="0"/>
                    <a:pt x="238" y="16"/>
                  </a:cubicBezTo>
                  <a:cubicBezTo>
                    <a:pt x="224" y="25"/>
                    <a:pt x="207" y="31"/>
                    <a:pt x="192" y="38"/>
                  </a:cubicBezTo>
                  <a:cubicBezTo>
                    <a:pt x="185" y="45"/>
                    <a:pt x="178" y="50"/>
                    <a:pt x="170" y="55"/>
                  </a:cubicBezTo>
                  <a:cubicBezTo>
                    <a:pt x="161" y="71"/>
                    <a:pt x="145" y="82"/>
                    <a:pt x="132" y="95"/>
                  </a:cubicBezTo>
                  <a:cubicBezTo>
                    <a:pt x="125" y="102"/>
                    <a:pt x="115" y="117"/>
                    <a:pt x="115" y="117"/>
                  </a:cubicBezTo>
                  <a:cubicBezTo>
                    <a:pt x="112" y="127"/>
                    <a:pt x="104" y="137"/>
                    <a:pt x="98" y="146"/>
                  </a:cubicBezTo>
                  <a:cubicBezTo>
                    <a:pt x="90" y="176"/>
                    <a:pt x="71" y="209"/>
                    <a:pt x="55" y="235"/>
                  </a:cubicBezTo>
                  <a:cubicBezTo>
                    <a:pt x="50" y="252"/>
                    <a:pt x="41" y="273"/>
                    <a:pt x="31" y="287"/>
                  </a:cubicBezTo>
                  <a:cubicBezTo>
                    <a:pt x="27" y="307"/>
                    <a:pt x="22" y="328"/>
                    <a:pt x="14" y="347"/>
                  </a:cubicBezTo>
                  <a:cubicBezTo>
                    <a:pt x="3" y="402"/>
                    <a:pt x="0" y="455"/>
                    <a:pt x="0" y="511"/>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2" name="Freeform 1034"/>
            <p:cNvSpPr>
              <a:spLocks/>
            </p:cNvSpPr>
            <p:nvPr/>
          </p:nvSpPr>
          <p:spPr bwMode="auto">
            <a:xfrm>
              <a:off x="1514" y="521"/>
              <a:ext cx="720" cy="533"/>
            </a:xfrm>
            <a:custGeom>
              <a:avLst/>
              <a:gdLst/>
              <a:ahLst/>
              <a:cxnLst>
                <a:cxn ang="0">
                  <a:pos x="720" y="242"/>
                </a:cxn>
                <a:cxn ang="0">
                  <a:pos x="694" y="211"/>
                </a:cxn>
                <a:cxn ang="0">
                  <a:pos x="684" y="201"/>
                </a:cxn>
                <a:cxn ang="0">
                  <a:pos x="682" y="194"/>
                </a:cxn>
                <a:cxn ang="0">
                  <a:pos x="675" y="189"/>
                </a:cxn>
                <a:cxn ang="0">
                  <a:pos x="670" y="182"/>
                </a:cxn>
                <a:cxn ang="0">
                  <a:pos x="651" y="156"/>
                </a:cxn>
                <a:cxn ang="0">
                  <a:pos x="622" y="117"/>
                </a:cxn>
                <a:cxn ang="0">
                  <a:pos x="598" y="98"/>
                </a:cxn>
                <a:cxn ang="0">
                  <a:pos x="579" y="81"/>
                </a:cxn>
                <a:cxn ang="0">
                  <a:pos x="521" y="31"/>
                </a:cxn>
                <a:cxn ang="0">
                  <a:pos x="466" y="5"/>
                </a:cxn>
                <a:cxn ang="0">
                  <a:pos x="288" y="14"/>
                </a:cxn>
                <a:cxn ang="0">
                  <a:pos x="248" y="33"/>
                </a:cxn>
                <a:cxn ang="0">
                  <a:pos x="226" y="43"/>
                </a:cxn>
                <a:cxn ang="0">
                  <a:pos x="195" y="62"/>
                </a:cxn>
                <a:cxn ang="0">
                  <a:pos x="161" y="93"/>
                </a:cxn>
                <a:cxn ang="0">
                  <a:pos x="130" y="127"/>
                </a:cxn>
                <a:cxn ang="0">
                  <a:pos x="118" y="149"/>
                </a:cxn>
                <a:cxn ang="0">
                  <a:pos x="101" y="185"/>
                </a:cxn>
                <a:cxn ang="0">
                  <a:pos x="89" y="206"/>
                </a:cxn>
                <a:cxn ang="0">
                  <a:pos x="82" y="223"/>
                </a:cxn>
                <a:cxn ang="0">
                  <a:pos x="72" y="237"/>
                </a:cxn>
                <a:cxn ang="0">
                  <a:pos x="63" y="259"/>
                </a:cxn>
                <a:cxn ang="0">
                  <a:pos x="53" y="273"/>
                </a:cxn>
                <a:cxn ang="0">
                  <a:pos x="36" y="319"/>
                </a:cxn>
                <a:cxn ang="0">
                  <a:pos x="22" y="369"/>
                </a:cxn>
                <a:cxn ang="0">
                  <a:pos x="10" y="487"/>
                </a:cxn>
                <a:cxn ang="0">
                  <a:pos x="0" y="533"/>
                </a:cxn>
              </a:cxnLst>
              <a:rect l="0" t="0" r="r" b="b"/>
              <a:pathLst>
                <a:path w="720" h="533">
                  <a:moveTo>
                    <a:pt x="720" y="242"/>
                  </a:moveTo>
                  <a:cubicBezTo>
                    <a:pt x="716" y="229"/>
                    <a:pt x="705" y="219"/>
                    <a:pt x="694" y="211"/>
                  </a:cubicBezTo>
                  <a:cubicBezTo>
                    <a:pt x="689" y="194"/>
                    <a:pt x="697" y="214"/>
                    <a:pt x="684" y="201"/>
                  </a:cubicBezTo>
                  <a:cubicBezTo>
                    <a:pt x="682" y="199"/>
                    <a:pt x="683" y="196"/>
                    <a:pt x="682" y="194"/>
                  </a:cubicBezTo>
                  <a:cubicBezTo>
                    <a:pt x="680" y="192"/>
                    <a:pt x="677" y="191"/>
                    <a:pt x="675" y="189"/>
                  </a:cubicBezTo>
                  <a:cubicBezTo>
                    <a:pt x="673" y="187"/>
                    <a:pt x="672" y="184"/>
                    <a:pt x="670" y="182"/>
                  </a:cubicBezTo>
                  <a:cubicBezTo>
                    <a:pt x="666" y="169"/>
                    <a:pt x="659" y="164"/>
                    <a:pt x="651" y="156"/>
                  </a:cubicBezTo>
                  <a:cubicBezTo>
                    <a:pt x="640" y="145"/>
                    <a:pt x="632" y="129"/>
                    <a:pt x="622" y="117"/>
                  </a:cubicBezTo>
                  <a:cubicBezTo>
                    <a:pt x="616" y="109"/>
                    <a:pt x="604" y="106"/>
                    <a:pt x="598" y="98"/>
                  </a:cubicBezTo>
                  <a:cubicBezTo>
                    <a:pt x="592" y="90"/>
                    <a:pt x="588" y="85"/>
                    <a:pt x="579" y="81"/>
                  </a:cubicBezTo>
                  <a:cubicBezTo>
                    <a:pt x="568" y="65"/>
                    <a:pt x="539" y="36"/>
                    <a:pt x="521" y="31"/>
                  </a:cubicBezTo>
                  <a:cubicBezTo>
                    <a:pt x="509" y="15"/>
                    <a:pt x="484" y="9"/>
                    <a:pt x="466" y="5"/>
                  </a:cubicBezTo>
                  <a:cubicBezTo>
                    <a:pt x="295" y="7"/>
                    <a:pt x="360" y="0"/>
                    <a:pt x="288" y="14"/>
                  </a:cubicBezTo>
                  <a:cubicBezTo>
                    <a:pt x="278" y="21"/>
                    <a:pt x="260" y="29"/>
                    <a:pt x="248" y="33"/>
                  </a:cubicBezTo>
                  <a:cubicBezTo>
                    <a:pt x="241" y="38"/>
                    <a:pt x="234" y="41"/>
                    <a:pt x="226" y="43"/>
                  </a:cubicBezTo>
                  <a:cubicBezTo>
                    <a:pt x="217" y="50"/>
                    <a:pt x="206" y="59"/>
                    <a:pt x="195" y="62"/>
                  </a:cubicBezTo>
                  <a:cubicBezTo>
                    <a:pt x="182" y="71"/>
                    <a:pt x="174" y="86"/>
                    <a:pt x="161" y="93"/>
                  </a:cubicBezTo>
                  <a:cubicBezTo>
                    <a:pt x="154" y="105"/>
                    <a:pt x="142" y="119"/>
                    <a:pt x="130" y="127"/>
                  </a:cubicBezTo>
                  <a:cubicBezTo>
                    <a:pt x="128" y="136"/>
                    <a:pt x="123" y="141"/>
                    <a:pt x="118" y="149"/>
                  </a:cubicBezTo>
                  <a:cubicBezTo>
                    <a:pt x="115" y="161"/>
                    <a:pt x="107" y="175"/>
                    <a:pt x="101" y="185"/>
                  </a:cubicBezTo>
                  <a:cubicBezTo>
                    <a:pt x="99" y="193"/>
                    <a:pt x="89" y="206"/>
                    <a:pt x="89" y="206"/>
                  </a:cubicBezTo>
                  <a:cubicBezTo>
                    <a:pt x="87" y="214"/>
                    <a:pt x="87" y="215"/>
                    <a:pt x="82" y="223"/>
                  </a:cubicBezTo>
                  <a:cubicBezTo>
                    <a:pt x="79" y="228"/>
                    <a:pt x="72" y="237"/>
                    <a:pt x="72" y="237"/>
                  </a:cubicBezTo>
                  <a:cubicBezTo>
                    <a:pt x="70" y="244"/>
                    <a:pt x="67" y="253"/>
                    <a:pt x="63" y="259"/>
                  </a:cubicBezTo>
                  <a:cubicBezTo>
                    <a:pt x="60" y="264"/>
                    <a:pt x="53" y="273"/>
                    <a:pt x="53" y="273"/>
                  </a:cubicBezTo>
                  <a:cubicBezTo>
                    <a:pt x="50" y="289"/>
                    <a:pt x="45" y="306"/>
                    <a:pt x="36" y="319"/>
                  </a:cubicBezTo>
                  <a:cubicBezTo>
                    <a:pt x="31" y="336"/>
                    <a:pt x="26" y="352"/>
                    <a:pt x="22" y="369"/>
                  </a:cubicBezTo>
                  <a:cubicBezTo>
                    <a:pt x="20" y="408"/>
                    <a:pt x="17" y="449"/>
                    <a:pt x="10" y="487"/>
                  </a:cubicBezTo>
                  <a:cubicBezTo>
                    <a:pt x="7" y="503"/>
                    <a:pt x="0" y="516"/>
                    <a:pt x="0" y="533"/>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3" name="Freeform 1035"/>
            <p:cNvSpPr>
              <a:spLocks/>
            </p:cNvSpPr>
            <p:nvPr/>
          </p:nvSpPr>
          <p:spPr bwMode="auto">
            <a:xfrm>
              <a:off x="672" y="879"/>
              <a:ext cx="881" cy="1295"/>
            </a:xfrm>
            <a:custGeom>
              <a:avLst/>
              <a:gdLst/>
              <a:ahLst/>
              <a:cxnLst>
                <a:cxn ang="0">
                  <a:pos x="881" y="167"/>
                </a:cxn>
                <a:cxn ang="0">
                  <a:pos x="847" y="139"/>
                </a:cxn>
                <a:cxn ang="0">
                  <a:pos x="778" y="91"/>
                </a:cxn>
                <a:cxn ang="0">
                  <a:pos x="742" y="69"/>
                </a:cxn>
                <a:cxn ang="0">
                  <a:pos x="547" y="7"/>
                </a:cxn>
                <a:cxn ang="0">
                  <a:pos x="430" y="11"/>
                </a:cxn>
                <a:cxn ang="0">
                  <a:pos x="391" y="28"/>
                </a:cxn>
                <a:cxn ang="0">
                  <a:pos x="370" y="35"/>
                </a:cxn>
                <a:cxn ang="0">
                  <a:pos x="312" y="88"/>
                </a:cxn>
                <a:cxn ang="0">
                  <a:pos x="293" y="107"/>
                </a:cxn>
                <a:cxn ang="0">
                  <a:pos x="254" y="146"/>
                </a:cxn>
                <a:cxn ang="0">
                  <a:pos x="221" y="184"/>
                </a:cxn>
                <a:cxn ang="0">
                  <a:pos x="187" y="230"/>
                </a:cxn>
                <a:cxn ang="0">
                  <a:pos x="180" y="247"/>
                </a:cxn>
                <a:cxn ang="0">
                  <a:pos x="170" y="261"/>
                </a:cxn>
                <a:cxn ang="0">
                  <a:pos x="158" y="283"/>
                </a:cxn>
                <a:cxn ang="0">
                  <a:pos x="144" y="314"/>
                </a:cxn>
                <a:cxn ang="0">
                  <a:pos x="110" y="393"/>
                </a:cxn>
                <a:cxn ang="0">
                  <a:pos x="74" y="496"/>
                </a:cxn>
                <a:cxn ang="0">
                  <a:pos x="58" y="542"/>
                </a:cxn>
                <a:cxn ang="0">
                  <a:pos x="46" y="575"/>
                </a:cxn>
                <a:cxn ang="0">
                  <a:pos x="26" y="647"/>
                </a:cxn>
                <a:cxn ang="0">
                  <a:pos x="10" y="741"/>
                </a:cxn>
                <a:cxn ang="0">
                  <a:pos x="0" y="1295"/>
                </a:cxn>
              </a:cxnLst>
              <a:rect l="0" t="0" r="r" b="b"/>
              <a:pathLst>
                <a:path w="881" h="1295">
                  <a:moveTo>
                    <a:pt x="881" y="167"/>
                  </a:moveTo>
                  <a:cubicBezTo>
                    <a:pt x="875" y="152"/>
                    <a:pt x="861" y="145"/>
                    <a:pt x="847" y="139"/>
                  </a:cubicBezTo>
                  <a:cubicBezTo>
                    <a:pt x="829" y="119"/>
                    <a:pt x="801" y="104"/>
                    <a:pt x="778" y="91"/>
                  </a:cubicBezTo>
                  <a:cubicBezTo>
                    <a:pt x="766" y="84"/>
                    <a:pt x="756" y="73"/>
                    <a:pt x="742" y="69"/>
                  </a:cubicBezTo>
                  <a:cubicBezTo>
                    <a:pt x="674" y="27"/>
                    <a:pt x="630" y="10"/>
                    <a:pt x="547" y="7"/>
                  </a:cubicBezTo>
                  <a:cubicBezTo>
                    <a:pt x="508" y="3"/>
                    <a:pt x="468" y="0"/>
                    <a:pt x="430" y="11"/>
                  </a:cubicBezTo>
                  <a:cubicBezTo>
                    <a:pt x="418" y="19"/>
                    <a:pt x="404" y="23"/>
                    <a:pt x="391" y="28"/>
                  </a:cubicBezTo>
                  <a:cubicBezTo>
                    <a:pt x="384" y="30"/>
                    <a:pt x="370" y="35"/>
                    <a:pt x="370" y="35"/>
                  </a:cubicBezTo>
                  <a:cubicBezTo>
                    <a:pt x="349" y="52"/>
                    <a:pt x="334" y="73"/>
                    <a:pt x="312" y="88"/>
                  </a:cubicBezTo>
                  <a:cubicBezTo>
                    <a:pt x="305" y="93"/>
                    <a:pt x="302" y="102"/>
                    <a:pt x="293" y="107"/>
                  </a:cubicBezTo>
                  <a:cubicBezTo>
                    <a:pt x="285" y="120"/>
                    <a:pt x="267" y="138"/>
                    <a:pt x="254" y="146"/>
                  </a:cubicBezTo>
                  <a:cubicBezTo>
                    <a:pt x="246" y="160"/>
                    <a:pt x="231" y="172"/>
                    <a:pt x="221" y="184"/>
                  </a:cubicBezTo>
                  <a:cubicBezTo>
                    <a:pt x="209" y="198"/>
                    <a:pt x="201" y="216"/>
                    <a:pt x="187" y="230"/>
                  </a:cubicBezTo>
                  <a:cubicBezTo>
                    <a:pt x="185" y="241"/>
                    <a:pt x="186" y="238"/>
                    <a:pt x="180" y="247"/>
                  </a:cubicBezTo>
                  <a:cubicBezTo>
                    <a:pt x="177" y="252"/>
                    <a:pt x="170" y="261"/>
                    <a:pt x="170" y="261"/>
                  </a:cubicBezTo>
                  <a:cubicBezTo>
                    <a:pt x="168" y="270"/>
                    <a:pt x="163" y="275"/>
                    <a:pt x="158" y="283"/>
                  </a:cubicBezTo>
                  <a:cubicBezTo>
                    <a:pt x="155" y="294"/>
                    <a:pt x="150" y="305"/>
                    <a:pt x="144" y="314"/>
                  </a:cubicBezTo>
                  <a:cubicBezTo>
                    <a:pt x="137" y="340"/>
                    <a:pt x="122" y="369"/>
                    <a:pt x="110" y="393"/>
                  </a:cubicBezTo>
                  <a:cubicBezTo>
                    <a:pt x="105" y="426"/>
                    <a:pt x="93" y="469"/>
                    <a:pt x="74" y="496"/>
                  </a:cubicBezTo>
                  <a:cubicBezTo>
                    <a:pt x="70" y="512"/>
                    <a:pt x="66" y="528"/>
                    <a:pt x="58" y="542"/>
                  </a:cubicBezTo>
                  <a:cubicBezTo>
                    <a:pt x="55" y="554"/>
                    <a:pt x="52" y="564"/>
                    <a:pt x="46" y="575"/>
                  </a:cubicBezTo>
                  <a:cubicBezTo>
                    <a:pt x="40" y="598"/>
                    <a:pt x="35" y="625"/>
                    <a:pt x="26" y="647"/>
                  </a:cubicBezTo>
                  <a:cubicBezTo>
                    <a:pt x="21" y="678"/>
                    <a:pt x="19" y="710"/>
                    <a:pt x="10" y="741"/>
                  </a:cubicBezTo>
                  <a:cubicBezTo>
                    <a:pt x="7" y="933"/>
                    <a:pt x="0" y="1098"/>
                    <a:pt x="0" y="1295"/>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4" name="Freeform 1036"/>
            <p:cNvSpPr>
              <a:spLocks/>
            </p:cNvSpPr>
            <p:nvPr/>
          </p:nvSpPr>
          <p:spPr bwMode="auto">
            <a:xfrm>
              <a:off x="355" y="2131"/>
              <a:ext cx="334" cy="1318"/>
            </a:xfrm>
            <a:custGeom>
              <a:avLst/>
              <a:gdLst/>
              <a:ahLst/>
              <a:cxnLst>
                <a:cxn ang="0">
                  <a:pos x="334" y="0"/>
                </a:cxn>
                <a:cxn ang="0">
                  <a:pos x="327" y="5"/>
                </a:cxn>
                <a:cxn ang="0">
                  <a:pos x="319" y="7"/>
                </a:cxn>
                <a:cxn ang="0">
                  <a:pos x="291" y="29"/>
                </a:cxn>
                <a:cxn ang="0">
                  <a:pos x="269" y="41"/>
                </a:cxn>
                <a:cxn ang="0">
                  <a:pos x="226" y="70"/>
                </a:cxn>
                <a:cxn ang="0">
                  <a:pos x="173" y="127"/>
                </a:cxn>
                <a:cxn ang="0">
                  <a:pos x="137" y="178"/>
                </a:cxn>
                <a:cxn ang="0">
                  <a:pos x="87" y="264"/>
                </a:cxn>
                <a:cxn ang="0">
                  <a:pos x="67" y="327"/>
                </a:cxn>
                <a:cxn ang="0">
                  <a:pos x="60" y="355"/>
                </a:cxn>
                <a:cxn ang="0">
                  <a:pos x="43" y="432"/>
                </a:cxn>
                <a:cxn ang="0">
                  <a:pos x="31" y="478"/>
                </a:cxn>
                <a:cxn ang="0">
                  <a:pos x="19" y="538"/>
                </a:cxn>
                <a:cxn ang="0">
                  <a:pos x="53" y="943"/>
                </a:cxn>
                <a:cxn ang="0">
                  <a:pos x="96" y="1102"/>
                </a:cxn>
                <a:cxn ang="0">
                  <a:pos x="111" y="1140"/>
                </a:cxn>
                <a:cxn ang="0">
                  <a:pos x="125" y="1174"/>
                </a:cxn>
                <a:cxn ang="0">
                  <a:pos x="135" y="1188"/>
                </a:cxn>
                <a:cxn ang="0">
                  <a:pos x="163" y="1227"/>
                </a:cxn>
                <a:cxn ang="0">
                  <a:pos x="211" y="1294"/>
                </a:cxn>
                <a:cxn ang="0">
                  <a:pos x="233" y="1318"/>
                </a:cxn>
              </a:cxnLst>
              <a:rect l="0" t="0" r="r" b="b"/>
              <a:pathLst>
                <a:path w="334" h="1318">
                  <a:moveTo>
                    <a:pt x="334" y="0"/>
                  </a:moveTo>
                  <a:cubicBezTo>
                    <a:pt x="332" y="2"/>
                    <a:pt x="330" y="4"/>
                    <a:pt x="327" y="5"/>
                  </a:cubicBezTo>
                  <a:cubicBezTo>
                    <a:pt x="325" y="6"/>
                    <a:pt x="321" y="5"/>
                    <a:pt x="319" y="7"/>
                  </a:cubicBezTo>
                  <a:cubicBezTo>
                    <a:pt x="308" y="14"/>
                    <a:pt x="305" y="25"/>
                    <a:pt x="291" y="29"/>
                  </a:cubicBezTo>
                  <a:cubicBezTo>
                    <a:pt x="283" y="34"/>
                    <a:pt x="278" y="39"/>
                    <a:pt x="269" y="41"/>
                  </a:cubicBezTo>
                  <a:cubicBezTo>
                    <a:pt x="257" y="49"/>
                    <a:pt x="234" y="59"/>
                    <a:pt x="226" y="70"/>
                  </a:cubicBezTo>
                  <a:cubicBezTo>
                    <a:pt x="211" y="90"/>
                    <a:pt x="191" y="109"/>
                    <a:pt x="173" y="127"/>
                  </a:cubicBezTo>
                  <a:cubicBezTo>
                    <a:pt x="158" y="142"/>
                    <a:pt x="149" y="161"/>
                    <a:pt x="137" y="178"/>
                  </a:cubicBezTo>
                  <a:cubicBezTo>
                    <a:pt x="128" y="210"/>
                    <a:pt x="102" y="235"/>
                    <a:pt x="87" y="264"/>
                  </a:cubicBezTo>
                  <a:cubicBezTo>
                    <a:pt x="76" y="284"/>
                    <a:pt x="75" y="306"/>
                    <a:pt x="67" y="327"/>
                  </a:cubicBezTo>
                  <a:cubicBezTo>
                    <a:pt x="65" y="337"/>
                    <a:pt x="64" y="346"/>
                    <a:pt x="60" y="355"/>
                  </a:cubicBezTo>
                  <a:cubicBezTo>
                    <a:pt x="56" y="379"/>
                    <a:pt x="52" y="411"/>
                    <a:pt x="43" y="432"/>
                  </a:cubicBezTo>
                  <a:cubicBezTo>
                    <a:pt x="40" y="447"/>
                    <a:pt x="37" y="464"/>
                    <a:pt x="31" y="478"/>
                  </a:cubicBezTo>
                  <a:cubicBezTo>
                    <a:pt x="28" y="499"/>
                    <a:pt x="22" y="517"/>
                    <a:pt x="19" y="538"/>
                  </a:cubicBezTo>
                  <a:cubicBezTo>
                    <a:pt x="19" y="564"/>
                    <a:pt x="0" y="848"/>
                    <a:pt x="53" y="943"/>
                  </a:cubicBezTo>
                  <a:cubicBezTo>
                    <a:pt x="64" y="996"/>
                    <a:pt x="76" y="1052"/>
                    <a:pt x="96" y="1102"/>
                  </a:cubicBezTo>
                  <a:cubicBezTo>
                    <a:pt x="101" y="1115"/>
                    <a:pt x="102" y="1128"/>
                    <a:pt x="111" y="1140"/>
                  </a:cubicBezTo>
                  <a:cubicBezTo>
                    <a:pt x="115" y="1153"/>
                    <a:pt x="118" y="1163"/>
                    <a:pt x="125" y="1174"/>
                  </a:cubicBezTo>
                  <a:cubicBezTo>
                    <a:pt x="128" y="1179"/>
                    <a:pt x="135" y="1188"/>
                    <a:pt x="135" y="1188"/>
                  </a:cubicBezTo>
                  <a:cubicBezTo>
                    <a:pt x="140" y="1205"/>
                    <a:pt x="152" y="1215"/>
                    <a:pt x="163" y="1227"/>
                  </a:cubicBezTo>
                  <a:cubicBezTo>
                    <a:pt x="181" y="1247"/>
                    <a:pt x="193" y="1273"/>
                    <a:pt x="211" y="1294"/>
                  </a:cubicBezTo>
                  <a:cubicBezTo>
                    <a:pt x="219" y="1303"/>
                    <a:pt x="228" y="1306"/>
                    <a:pt x="233" y="1318"/>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5" name="Freeform 1037"/>
            <p:cNvSpPr>
              <a:spLocks/>
            </p:cNvSpPr>
            <p:nvPr/>
          </p:nvSpPr>
          <p:spPr bwMode="auto">
            <a:xfrm>
              <a:off x="493" y="3442"/>
              <a:ext cx="570" cy="1175"/>
            </a:xfrm>
            <a:custGeom>
              <a:avLst/>
              <a:gdLst/>
              <a:ahLst/>
              <a:cxnLst>
                <a:cxn ang="0">
                  <a:pos x="102" y="0"/>
                </a:cxn>
                <a:cxn ang="0">
                  <a:pos x="83" y="31"/>
                </a:cxn>
                <a:cxn ang="0">
                  <a:pos x="81" y="81"/>
                </a:cxn>
                <a:cxn ang="0">
                  <a:pos x="54" y="165"/>
                </a:cxn>
                <a:cxn ang="0">
                  <a:pos x="33" y="264"/>
                </a:cxn>
                <a:cxn ang="0">
                  <a:pos x="25" y="453"/>
                </a:cxn>
                <a:cxn ang="0">
                  <a:pos x="42" y="703"/>
                </a:cxn>
                <a:cxn ang="0">
                  <a:pos x="69" y="796"/>
                </a:cxn>
                <a:cxn ang="0">
                  <a:pos x="105" y="912"/>
                </a:cxn>
                <a:cxn ang="0">
                  <a:pos x="117" y="936"/>
                </a:cxn>
                <a:cxn ang="0">
                  <a:pos x="136" y="964"/>
                </a:cxn>
                <a:cxn ang="0">
                  <a:pos x="203" y="1060"/>
                </a:cxn>
                <a:cxn ang="0">
                  <a:pos x="237" y="1096"/>
                </a:cxn>
                <a:cxn ang="0">
                  <a:pos x="297" y="1142"/>
                </a:cxn>
                <a:cxn ang="0">
                  <a:pos x="316" y="1156"/>
                </a:cxn>
                <a:cxn ang="0">
                  <a:pos x="409" y="1173"/>
                </a:cxn>
                <a:cxn ang="0">
                  <a:pos x="505" y="1159"/>
                </a:cxn>
                <a:cxn ang="0">
                  <a:pos x="546" y="1140"/>
                </a:cxn>
                <a:cxn ang="0">
                  <a:pos x="561" y="1132"/>
                </a:cxn>
                <a:cxn ang="0">
                  <a:pos x="570" y="1128"/>
                </a:cxn>
              </a:cxnLst>
              <a:rect l="0" t="0" r="r" b="b"/>
              <a:pathLst>
                <a:path w="570" h="1175">
                  <a:moveTo>
                    <a:pt x="102" y="0"/>
                  </a:moveTo>
                  <a:cubicBezTo>
                    <a:pt x="93" y="9"/>
                    <a:pt x="87" y="18"/>
                    <a:pt x="83" y="31"/>
                  </a:cubicBezTo>
                  <a:cubicBezTo>
                    <a:pt x="82" y="48"/>
                    <a:pt x="82" y="64"/>
                    <a:pt x="81" y="81"/>
                  </a:cubicBezTo>
                  <a:cubicBezTo>
                    <a:pt x="79" y="109"/>
                    <a:pt x="63" y="139"/>
                    <a:pt x="54" y="165"/>
                  </a:cubicBezTo>
                  <a:cubicBezTo>
                    <a:pt x="43" y="196"/>
                    <a:pt x="37" y="231"/>
                    <a:pt x="33" y="264"/>
                  </a:cubicBezTo>
                  <a:cubicBezTo>
                    <a:pt x="31" y="326"/>
                    <a:pt x="35" y="392"/>
                    <a:pt x="25" y="453"/>
                  </a:cubicBezTo>
                  <a:cubicBezTo>
                    <a:pt x="24" y="518"/>
                    <a:pt x="0" y="644"/>
                    <a:pt x="42" y="703"/>
                  </a:cubicBezTo>
                  <a:cubicBezTo>
                    <a:pt x="48" y="733"/>
                    <a:pt x="57" y="768"/>
                    <a:pt x="69" y="796"/>
                  </a:cubicBezTo>
                  <a:cubicBezTo>
                    <a:pt x="75" y="826"/>
                    <a:pt x="90" y="887"/>
                    <a:pt x="105" y="912"/>
                  </a:cubicBezTo>
                  <a:cubicBezTo>
                    <a:pt x="108" y="921"/>
                    <a:pt x="112" y="928"/>
                    <a:pt x="117" y="936"/>
                  </a:cubicBezTo>
                  <a:cubicBezTo>
                    <a:pt x="120" y="948"/>
                    <a:pt x="128" y="956"/>
                    <a:pt x="136" y="964"/>
                  </a:cubicBezTo>
                  <a:cubicBezTo>
                    <a:pt x="144" y="994"/>
                    <a:pt x="185" y="1034"/>
                    <a:pt x="203" y="1060"/>
                  </a:cubicBezTo>
                  <a:cubicBezTo>
                    <a:pt x="213" y="1074"/>
                    <a:pt x="222" y="1088"/>
                    <a:pt x="237" y="1096"/>
                  </a:cubicBezTo>
                  <a:cubicBezTo>
                    <a:pt x="247" y="1108"/>
                    <a:pt x="283" y="1138"/>
                    <a:pt x="297" y="1142"/>
                  </a:cubicBezTo>
                  <a:cubicBezTo>
                    <a:pt x="302" y="1151"/>
                    <a:pt x="306" y="1153"/>
                    <a:pt x="316" y="1156"/>
                  </a:cubicBezTo>
                  <a:cubicBezTo>
                    <a:pt x="342" y="1175"/>
                    <a:pt x="379" y="1171"/>
                    <a:pt x="409" y="1173"/>
                  </a:cubicBezTo>
                  <a:cubicBezTo>
                    <a:pt x="538" y="1170"/>
                    <a:pt x="449" y="1175"/>
                    <a:pt x="505" y="1159"/>
                  </a:cubicBezTo>
                  <a:cubicBezTo>
                    <a:pt x="518" y="1151"/>
                    <a:pt x="533" y="1148"/>
                    <a:pt x="546" y="1140"/>
                  </a:cubicBezTo>
                  <a:cubicBezTo>
                    <a:pt x="560" y="1131"/>
                    <a:pt x="546" y="1138"/>
                    <a:pt x="561" y="1132"/>
                  </a:cubicBezTo>
                  <a:cubicBezTo>
                    <a:pt x="564" y="1131"/>
                    <a:pt x="570" y="1128"/>
                    <a:pt x="570" y="1128"/>
                  </a:cubicBezTo>
                </a:path>
              </a:pathLst>
            </a:custGeom>
            <a:noFill/>
            <a:ln w="9525" cap="flat" cmpd="sng">
              <a:solidFill>
                <a:srgbClr val="000000"/>
              </a:solidFill>
              <a:prstDash val="solid"/>
              <a:round/>
              <a:headEnd/>
              <a:tailEnd/>
            </a:ln>
            <a:effectLst/>
          </p:spPr>
          <p:txBody>
            <a:bodyPr wrap="none" anchor="ctr"/>
            <a:lstStyle/>
            <a:p>
              <a:endParaRPr lang="sv-SE"/>
            </a:p>
          </p:txBody>
        </p:sp>
        <p:sp>
          <p:nvSpPr>
            <p:cNvPr id="36" name="Freeform 1038"/>
            <p:cNvSpPr>
              <a:spLocks/>
            </p:cNvSpPr>
            <p:nvPr/>
          </p:nvSpPr>
          <p:spPr bwMode="auto">
            <a:xfrm>
              <a:off x="968" y="4601"/>
              <a:ext cx="947" cy="598"/>
            </a:xfrm>
            <a:custGeom>
              <a:avLst/>
              <a:gdLst/>
              <a:ahLst/>
              <a:cxnLst>
                <a:cxn ang="0">
                  <a:pos x="2" y="0"/>
                </a:cxn>
                <a:cxn ang="0">
                  <a:pos x="16" y="65"/>
                </a:cxn>
                <a:cxn ang="0">
                  <a:pos x="26" y="79"/>
                </a:cxn>
                <a:cxn ang="0">
                  <a:pos x="50" y="127"/>
                </a:cxn>
                <a:cxn ang="0">
                  <a:pos x="76" y="180"/>
                </a:cxn>
                <a:cxn ang="0">
                  <a:pos x="88" y="201"/>
                </a:cxn>
                <a:cxn ang="0">
                  <a:pos x="105" y="230"/>
                </a:cxn>
                <a:cxn ang="0">
                  <a:pos x="117" y="252"/>
                </a:cxn>
                <a:cxn ang="0">
                  <a:pos x="134" y="281"/>
                </a:cxn>
                <a:cxn ang="0">
                  <a:pos x="150" y="309"/>
                </a:cxn>
                <a:cxn ang="0">
                  <a:pos x="162" y="331"/>
                </a:cxn>
                <a:cxn ang="0">
                  <a:pos x="182" y="357"/>
                </a:cxn>
                <a:cxn ang="0">
                  <a:pos x="206" y="398"/>
                </a:cxn>
                <a:cxn ang="0">
                  <a:pos x="330" y="516"/>
                </a:cxn>
                <a:cxn ang="0">
                  <a:pos x="388" y="540"/>
                </a:cxn>
                <a:cxn ang="0">
                  <a:pos x="436" y="564"/>
                </a:cxn>
                <a:cxn ang="0">
                  <a:pos x="491" y="585"/>
                </a:cxn>
                <a:cxn ang="0">
                  <a:pos x="549" y="597"/>
                </a:cxn>
                <a:cxn ang="0">
                  <a:pos x="710" y="581"/>
                </a:cxn>
                <a:cxn ang="0">
                  <a:pos x="758" y="564"/>
                </a:cxn>
                <a:cxn ang="0">
                  <a:pos x="875" y="485"/>
                </a:cxn>
                <a:cxn ang="0">
                  <a:pos x="902" y="458"/>
                </a:cxn>
                <a:cxn ang="0">
                  <a:pos x="923" y="434"/>
                </a:cxn>
                <a:cxn ang="0">
                  <a:pos x="947" y="401"/>
                </a:cxn>
              </a:cxnLst>
              <a:rect l="0" t="0" r="r" b="b"/>
              <a:pathLst>
                <a:path w="947" h="598">
                  <a:moveTo>
                    <a:pt x="2" y="0"/>
                  </a:moveTo>
                  <a:cubicBezTo>
                    <a:pt x="4" y="39"/>
                    <a:pt x="0" y="40"/>
                    <a:pt x="16" y="65"/>
                  </a:cubicBezTo>
                  <a:cubicBezTo>
                    <a:pt x="22" y="87"/>
                    <a:pt x="11" y="53"/>
                    <a:pt x="26" y="79"/>
                  </a:cubicBezTo>
                  <a:cubicBezTo>
                    <a:pt x="35" y="94"/>
                    <a:pt x="39" y="112"/>
                    <a:pt x="50" y="127"/>
                  </a:cubicBezTo>
                  <a:cubicBezTo>
                    <a:pt x="55" y="146"/>
                    <a:pt x="65" y="164"/>
                    <a:pt x="76" y="180"/>
                  </a:cubicBezTo>
                  <a:cubicBezTo>
                    <a:pt x="78" y="188"/>
                    <a:pt x="88" y="201"/>
                    <a:pt x="88" y="201"/>
                  </a:cubicBezTo>
                  <a:cubicBezTo>
                    <a:pt x="91" y="212"/>
                    <a:pt x="97" y="222"/>
                    <a:pt x="105" y="230"/>
                  </a:cubicBezTo>
                  <a:cubicBezTo>
                    <a:pt x="107" y="239"/>
                    <a:pt x="112" y="245"/>
                    <a:pt x="117" y="252"/>
                  </a:cubicBezTo>
                  <a:cubicBezTo>
                    <a:pt x="120" y="263"/>
                    <a:pt x="126" y="273"/>
                    <a:pt x="134" y="281"/>
                  </a:cubicBezTo>
                  <a:cubicBezTo>
                    <a:pt x="139" y="291"/>
                    <a:pt x="143" y="300"/>
                    <a:pt x="150" y="309"/>
                  </a:cubicBezTo>
                  <a:cubicBezTo>
                    <a:pt x="154" y="319"/>
                    <a:pt x="154" y="323"/>
                    <a:pt x="162" y="331"/>
                  </a:cubicBezTo>
                  <a:cubicBezTo>
                    <a:pt x="167" y="342"/>
                    <a:pt x="175" y="347"/>
                    <a:pt x="182" y="357"/>
                  </a:cubicBezTo>
                  <a:cubicBezTo>
                    <a:pt x="186" y="371"/>
                    <a:pt x="198" y="386"/>
                    <a:pt x="206" y="398"/>
                  </a:cubicBezTo>
                  <a:cubicBezTo>
                    <a:pt x="239" y="445"/>
                    <a:pt x="273" y="497"/>
                    <a:pt x="330" y="516"/>
                  </a:cubicBezTo>
                  <a:cubicBezTo>
                    <a:pt x="347" y="528"/>
                    <a:pt x="368" y="534"/>
                    <a:pt x="388" y="540"/>
                  </a:cubicBezTo>
                  <a:cubicBezTo>
                    <a:pt x="402" y="550"/>
                    <a:pt x="420" y="557"/>
                    <a:pt x="436" y="564"/>
                  </a:cubicBezTo>
                  <a:cubicBezTo>
                    <a:pt x="449" y="577"/>
                    <a:pt x="473" y="581"/>
                    <a:pt x="491" y="585"/>
                  </a:cubicBezTo>
                  <a:cubicBezTo>
                    <a:pt x="508" y="597"/>
                    <a:pt x="529" y="595"/>
                    <a:pt x="549" y="597"/>
                  </a:cubicBezTo>
                  <a:cubicBezTo>
                    <a:pt x="666" y="595"/>
                    <a:pt x="642" y="598"/>
                    <a:pt x="710" y="581"/>
                  </a:cubicBezTo>
                  <a:cubicBezTo>
                    <a:pt x="725" y="573"/>
                    <a:pt x="741" y="568"/>
                    <a:pt x="758" y="564"/>
                  </a:cubicBezTo>
                  <a:cubicBezTo>
                    <a:pt x="796" y="537"/>
                    <a:pt x="837" y="514"/>
                    <a:pt x="875" y="485"/>
                  </a:cubicBezTo>
                  <a:cubicBezTo>
                    <a:pt x="883" y="473"/>
                    <a:pt x="890" y="466"/>
                    <a:pt x="902" y="458"/>
                  </a:cubicBezTo>
                  <a:cubicBezTo>
                    <a:pt x="905" y="447"/>
                    <a:pt x="916" y="443"/>
                    <a:pt x="923" y="434"/>
                  </a:cubicBezTo>
                  <a:cubicBezTo>
                    <a:pt x="931" y="424"/>
                    <a:pt x="938" y="410"/>
                    <a:pt x="947" y="401"/>
                  </a:cubicBezTo>
                </a:path>
              </a:pathLst>
            </a:custGeom>
            <a:noFill/>
            <a:ln w="9525" cap="flat" cmpd="sng">
              <a:solidFill>
                <a:srgbClr val="000000"/>
              </a:solidFill>
              <a:prstDash val="solid"/>
              <a:round/>
              <a:headEnd/>
              <a:tailEnd/>
            </a:ln>
            <a:effectLst/>
          </p:spPr>
          <p:txBody>
            <a:bodyPr wrap="none" anchor="ctr"/>
            <a:lstStyle/>
            <a:p>
              <a:endParaRPr lang="sv-SE"/>
            </a:p>
          </p:txBody>
        </p:sp>
      </p:grpSp>
      <p:cxnSp>
        <p:nvCxnSpPr>
          <p:cNvPr id="37" name="Rak 36"/>
          <p:cNvCxnSpPr/>
          <p:nvPr/>
        </p:nvCxnSpPr>
        <p:spPr>
          <a:xfrm>
            <a:off x="827584" y="4365104"/>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ruta 40"/>
          <p:cNvSpPr txBox="1"/>
          <p:nvPr/>
        </p:nvSpPr>
        <p:spPr>
          <a:xfrm>
            <a:off x="2051720" y="4077072"/>
            <a:ext cx="1414746" cy="923330"/>
          </a:xfrm>
          <a:prstGeom prst="rect">
            <a:avLst/>
          </a:prstGeom>
          <a:noFill/>
        </p:spPr>
        <p:txBody>
          <a:bodyPr wrap="none" rtlCol="0">
            <a:spAutoFit/>
          </a:bodyPr>
          <a:lstStyle/>
          <a:p>
            <a:r>
              <a:rPr lang="sv-SE" dirty="0" smtClean="0"/>
              <a:t>Internet eller</a:t>
            </a:r>
            <a:br>
              <a:rPr lang="sv-SE" dirty="0" smtClean="0"/>
            </a:br>
            <a:r>
              <a:rPr lang="sv-SE" dirty="0" smtClean="0"/>
              <a:t>framtida </a:t>
            </a:r>
          </a:p>
          <a:p>
            <a:r>
              <a:rPr lang="sv-SE" dirty="0" smtClean="0"/>
              <a:t>Samhällsnät </a:t>
            </a:r>
            <a:endParaRPr lang="sv-SE" dirty="0"/>
          </a:p>
        </p:txBody>
      </p:sp>
      <p:sp>
        <p:nvSpPr>
          <p:cNvPr id="38" name="Platshållare för sidfot 37"/>
          <p:cNvSpPr>
            <a:spLocks noGrp="1"/>
          </p:cNvSpPr>
          <p:nvPr>
            <p:ph type="ftr" sz="quarter" idx="11"/>
          </p:nvPr>
        </p:nvSpPr>
        <p:spPr>
          <a:xfrm>
            <a:off x="1619672" y="6356350"/>
            <a:ext cx="5688632"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BEB38843-610C-4D30-A956-3FA83FFAB0F1}" type="slidenum">
              <a:rPr lang="sv-SE" sz="2000" smtClean="0"/>
              <a:pPr/>
              <a:t>11</a:t>
            </a:fld>
            <a:endParaRPr lang="sv-SE" sz="2000" dirty="0"/>
          </a:p>
        </p:txBody>
      </p:sp>
      <p:sp>
        <p:nvSpPr>
          <p:cNvPr id="4" name="textruta 3"/>
          <p:cNvSpPr txBox="1"/>
          <p:nvPr/>
        </p:nvSpPr>
        <p:spPr>
          <a:xfrm>
            <a:off x="2339752" y="116632"/>
            <a:ext cx="3908186" cy="400110"/>
          </a:xfrm>
          <a:prstGeom prst="rect">
            <a:avLst/>
          </a:prstGeom>
          <a:noFill/>
        </p:spPr>
        <p:txBody>
          <a:bodyPr wrap="none" rtlCol="0">
            <a:spAutoFit/>
          </a:bodyPr>
          <a:lstStyle/>
          <a:p>
            <a:r>
              <a:rPr lang="sv-SE" sz="2000" b="1" dirty="0" smtClean="0"/>
              <a:t>C:  Jag vill vara en del av gruppen.</a:t>
            </a:r>
            <a:endParaRPr lang="sv-SE" sz="2000" b="1" dirty="0"/>
          </a:p>
        </p:txBody>
      </p:sp>
      <p:pic>
        <p:nvPicPr>
          <p:cNvPr id="37890" name="Picture 2" descr="Bildresultat för elektroniskt tittöga"/>
          <p:cNvPicPr>
            <a:picLocks noChangeAspect="1" noChangeArrowheads="1"/>
          </p:cNvPicPr>
          <p:nvPr/>
        </p:nvPicPr>
        <p:blipFill>
          <a:blip r:embed="rId2" cstate="print"/>
          <a:srcRect/>
          <a:stretch>
            <a:fillRect/>
          </a:stretch>
        </p:blipFill>
        <p:spPr bwMode="auto">
          <a:xfrm>
            <a:off x="323528" y="5113986"/>
            <a:ext cx="1656184" cy="1324947"/>
          </a:xfrm>
          <a:prstGeom prst="rect">
            <a:avLst/>
          </a:prstGeom>
          <a:noFill/>
        </p:spPr>
      </p:pic>
      <p:sp>
        <p:nvSpPr>
          <p:cNvPr id="8" name="textruta 7"/>
          <p:cNvSpPr txBox="1"/>
          <p:nvPr/>
        </p:nvSpPr>
        <p:spPr>
          <a:xfrm>
            <a:off x="323528" y="4797152"/>
            <a:ext cx="1596078" cy="369332"/>
          </a:xfrm>
          <a:prstGeom prst="rect">
            <a:avLst/>
          </a:prstGeom>
          <a:noFill/>
        </p:spPr>
        <p:txBody>
          <a:bodyPr wrap="none" rtlCol="0">
            <a:spAutoFit/>
          </a:bodyPr>
          <a:lstStyle/>
          <a:p>
            <a:r>
              <a:rPr lang="sv-SE" dirty="0" smtClean="0"/>
              <a:t>Utanför dörren</a:t>
            </a:r>
            <a:endParaRPr lang="sv-SE" dirty="0"/>
          </a:p>
        </p:txBody>
      </p:sp>
      <p:sp>
        <p:nvSpPr>
          <p:cNvPr id="44038" name="AutoShape 6" descr="Bildresultat för väggmoni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v-SE"/>
          </a:p>
        </p:txBody>
      </p:sp>
      <p:sp>
        <p:nvSpPr>
          <p:cNvPr id="44040" name="AutoShape 8" descr="Bildresultat för väggmonit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v-SE"/>
          </a:p>
        </p:txBody>
      </p:sp>
      <p:pic>
        <p:nvPicPr>
          <p:cNvPr id="44036" name="Picture 4" descr="Bildresultat för trapphus"/>
          <p:cNvPicPr>
            <a:picLocks noChangeAspect="1" noChangeArrowheads="1"/>
          </p:cNvPicPr>
          <p:nvPr/>
        </p:nvPicPr>
        <p:blipFill>
          <a:blip r:embed="rId3" cstate="print"/>
          <a:srcRect/>
          <a:stretch>
            <a:fillRect/>
          </a:stretch>
        </p:blipFill>
        <p:spPr bwMode="auto">
          <a:xfrm>
            <a:off x="107504" y="3429000"/>
            <a:ext cx="2296255" cy="1291644"/>
          </a:xfrm>
          <a:prstGeom prst="rect">
            <a:avLst/>
          </a:prstGeom>
          <a:noFill/>
        </p:spPr>
      </p:pic>
      <p:sp>
        <p:nvSpPr>
          <p:cNvPr id="15" name="textruta 14"/>
          <p:cNvSpPr txBox="1"/>
          <p:nvPr/>
        </p:nvSpPr>
        <p:spPr>
          <a:xfrm>
            <a:off x="611560" y="3068960"/>
            <a:ext cx="1236813" cy="369332"/>
          </a:xfrm>
          <a:prstGeom prst="rect">
            <a:avLst/>
          </a:prstGeom>
          <a:noFill/>
        </p:spPr>
        <p:txBody>
          <a:bodyPr wrap="none" rtlCol="0">
            <a:spAutoFit/>
          </a:bodyPr>
          <a:lstStyle/>
          <a:p>
            <a:r>
              <a:rPr lang="sv-SE" dirty="0" smtClean="0"/>
              <a:t>Trapphuset</a:t>
            </a:r>
            <a:endParaRPr lang="sv-SE" dirty="0"/>
          </a:p>
        </p:txBody>
      </p:sp>
      <p:sp>
        <p:nvSpPr>
          <p:cNvPr id="16" name="textruta 15"/>
          <p:cNvSpPr txBox="1"/>
          <p:nvPr/>
        </p:nvSpPr>
        <p:spPr>
          <a:xfrm>
            <a:off x="2627784" y="3068960"/>
            <a:ext cx="3420936" cy="1477328"/>
          </a:xfrm>
          <a:prstGeom prst="rect">
            <a:avLst/>
          </a:prstGeom>
          <a:noFill/>
        </p:spPr>
        <p:txBody>
          <a:bodyPr wrap="none" rtlCol="0">
            <a:spAutoFit/>
          </a:bodyPr>
          <a:lstStyle/>
          <a:p>
            <a:r>
              <a:rPr lang="sv-SE" dirty="0" smtClean="0"/>
              <a:t>Innergården är mycket viktig </a:t>
            </a:r>
          </a:p>
          <a:p>
            <a:r>
              <a:rPr lang="sv-SE" dirty="0" smtClean="0"/>
              <a:t>för oss seniorer.</a:t>
            </a:r>
          </a:p>
          <a:p>
            <a:r>
              <a:rPr lang="sv-SE" dirty="0" smtClean="0"/>
              <a:t>Den kan aldrig bli tillräckligt </a:t>
            </a:r>
          </a:p>
          <a:p>
            <a:r>
              <a:rPr lang="sv-SE" dirty="0" smtClean="0"/>
              <a:t>inbjudande.</a:t>
            </a:r>
          </a:p>
          <a:p>
            <a:r>
              <a:rPr lang="sv-SE" dirty="0" smtClean="0"/>
              <a:t>Soffor, växthus, grillplats mm, mm </a:t>
            </a:r>
            <a:endParaRPr lang="sv-SE" dirty="0"/>
          </a:p>
        </p:txBody>
      </p:sp>
      <p:sp>
        <p:nvSpPr>
          <p:cNvPr id="17" name="textruta 16"/>
          <p:cNvSpPr txBox="1"/>
          <p:nvPr/>
        </p:nvSpPr>
        <p:spPr>
          <a:xfrm>
            <a:off x="210079" y="620688"/>
            <a:ext cx="8933921" cy="2031325"/>
          </a:xfrm>
          <a:prstGeom prst="rect">
            <a:avLst/>
          </a:prstGeom>
          <a:noFill/>
        </p:spPr>
        <p:txBody>
          <a:bodyPr wrap="square" rtlCol="0">
            <a:spAutoFit/>
          </a:bodyPr>
          <a:lstStyle/>
          <a:p>
            <a:r>
              <a:rPr lang="sv-SE" dirty="0" smtClean="0"/>
              <a:t>Människan är ett flockdjur som blir skörare och skörare ju längre tiden går. </a:t>
            </a:r>
            <a:br>
              <a:rPr lang="sv-SE" dirty="0" smtClean="0"/>
            </a:br>
            <a:r>
              <a:rPr lang="sv-SE" dirty="0" smtClean="0"/>
              <a:t>Vi behöver mer och mer hjälp för att finna vår plats i flocken ju äldre vi blir.  Innergården är </a:t>
            </a:r>
            <a:br>
              <a:rPr lang="sv-SE" dirty="0" smtClean="0"/>
            </a:br>
            <a:r>
              <a:rPr lang="sv-SE" dirty="0" smtClean="0"/>
              <a:t>en viktig </a:t>
            </a:r>
            <a:r>
              <a:rPr lang="sv-SE" dirty="0" err="1" smtClean="0"/>
              <a:t>kommunikationsyta</a:t>
            </a:r>
            <a:r>
              <a:rPr lang="sv-SE" dirty="0" smtClean="0"/>
              <a:t> för kommunikation person till person inom fastigheten.</a:t>
            </a:r>
          </a:p>
          <a:p>
            <a:endParaRPr lang="sv-SE" dirty="0" smtClean="0"/>
          </a:p>
          <a:p>
            <a:r>
              <a:rPr lang="sv-SE" dirty="0" smtClean="0"/>
              <a:t>Vi får inte låsa in oss och bli ännu mer isolerade och ensamma. Vad händer i mitt närområde?</a:t>
            </a:r>
          </a:p>
          <a:p>
            <a:r>
              <a:rPr lang="sv-SE" dirty="0" smtClean="0"/>
              <a:t>Vi vill ha en monitor så att vi kan följa livet i närområdet.</a:t>
            </a:r>
          </a:p>
          <a:p>
            <a:r>
              <a:rPr lang="sv-SE" dirty="0" smtClean="0"/>
              <a:t>Information om närområdet skall drivas så långt  en trångsynta lagstiftningen tillåter.</a:t>
            </a:r>
          </a:p>
        </p:txBody>
      </p:sp>
      <p:sp>
        <p:nvSpPr>
          <p:cNvPr id="19" name="Platshållare för sidfot 18"/>
          <p:cNvSpPr>
            <a:spLocks noGrp="1"/>
          </p:cNvSpPr>
          <p:nvPr>
            <p:ph type="ftr" sz="quarter" idx="11"/>
          </p:nvPr>
        </p:nvSpPr>
        <p:spPr>
          <a:xfrm>
            <a:off x="1115616" y="6356350"/>
            <a:ext cx="6192688" cy="365125"/>
          </a:xfrm>
        </p:spPr>
        <p:txBody>
          <a:bodyPr/>
          <a:lstStyle/>
          <a:p>
            <a:r>
              <a:rPr lang="sv-SE" smtClean="0"/>
              <a:t>Framtidsspaning Möte med Sara   April 21       Erik Altenstedt   erik@altenstedt.se</a:t>
            </a:r>
            <a:endParaRPr lang="sv-SE" dirty="0"/>
          </a:p>
        </p:txBody>
      </p:sp>
      <p:pic>
        <p:nvPicPr>
          <p:cNvPr id="20" name="Picture 4" descr="Relaterad bild"/>
          <p:cNvPicPr>
            <a:picLocks noChangeAspect="1" noChangeArrowheads="1"/>
          </p:cNvPicPr>
          <p:nvPr/>
        </p:nvPicPr>
        <p:blipFill>
          <a:blip r:embed="rId4" cstate="print"/>
          <a:srcRect/>
          <a:stretch>
            <a:fillRect/>
          </a:stretch>
        </p:blipFill>
        <p:spPr bwMode="auto">
          <a:xfrm>
            <a:off x="2699792" y="4653136"/>
            <a:ext cx="3397799" cy="1721806"/>
          </a:xfrm>
          <a:prstGeom prst="rect">
            <a:avLst/>
          </a:prstGeom>
          <a:noFill/>
        </p:spPr>
      </p:pic>
      <p:pic>
        <p:nvPicPr>
          <p:cNvPr id="14" name="Picture 2" descr="Bildresultat för Infiniti Q50"/>
          <p:cNvPicPr>
            <a:picLocks noChangeAspect="1" noChangeArrowheads="1"/>
          </p:cNvPicPr>
          <p:nvPr/>
        </p:nvPicPr>
        <p:blipFill>
          <a:blip r:embed="rId5" cstate="print"/>
          <a:srcRect/>
          <a:stretch>
            <a:fillRect/>
          </a:stretch>
        </p:blipFill>
        <p:spPr bwMode="auto">
          <a:xfrm>
            <a:off x="6588224" y="4725144"/>
            <a:ext cx="2195736" cy="1646802"/>
          </a:xfrm>
          <a:prstGeom prst="rect">
            <a:avLst/>
          </a:prstGeom>
          <a:noFill/>
        </p:spPr>
      </p:pic>
      <p:sp>
        <p:nvSpPr>
          <p:cNvPr id="18" name="textruta 17"/>
          <p:cNvSpPr txBox="1"/>
          <p:nvPr/>
        </p:nvSpPr>
        <p:spPr>
          <a:xfrm>
            <a:off x="6516216" y="2924944"/>
            <a:ext cx="2329677" cy="1754326"/>
          </a:xfrm>
          <a:prstGeom prst="rect">
            <a:avLst/>
          </a:prstGeom>
          <a:noFill/>
        </p:spPr>
        <p:txBody>
          <a:bodyPr wrap="none" rtlCol="0">
            <a:spAutoFit/>
          </a:bodyPr>
          <a:lstStyle/>
          <a:p>
            <a:r>
              <a:rPr lang="sv-SE" dirty="0" smtClean="0"/>
              <a:t>Troligtvis i framtiden:</a:t>
            </a:r>
          </a:p>
          <a:p>
            <a:r>
              <a:rPr lang="sv-SE" dirty="0" smtClean="0"/>
              <a:t>Min självkörande bil </a:t>
            </a:r>
          </a:p>
          <a:p>
            <a:r>
              <a:rPr lang="sv-SE" dirty="0" smtClean="0"/>
              <a:t>med alla sina kameror</a:t>
            </a:r>
          </a:p>
          <a:p>
            <a:r>
              <a:rPr lang="sv-SE" dirty="0" smtClean="0"/>
              <a:t>håller reda på allt som </a:t>
            </a:r>
          </a:p>
          <a:p>
            <a:r>
              <a:rPr lang="sv-SE" dirty="0" smtClean="0"/>
              <a:t>sker utanför min dörr.</a:t>
            </a:r>
          </a:p>
          <a:p>
            <a:r>
              <a:rPr lang="sv-SE" dirty="0" smtClean="0"/>
              <a:t>Berättar för mej.</a:t>
            </a:r>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12</a:t>
            </a:fld>
            <a:endParaRPr lang="sv-SE"/>
          </a:p>
        </p:txBody>
      </p:sp>
      <p:sp>
        <p:nvSpPr>
          <p:cNvPr id="4" name="textruta 3"/>
          <p:cNvSpPr txBox="1"/>
          <p:nvPr/>
        </p:nvSpPr>
        <p:spPr>
          <a:xfrm>
            <a:off x="611560" y="188640"/>
            <a:ext cx="8280920" cy="4031873"/>
          </a:xfrm>
          <a:prstGeom prst="rect">
            <a:avLst/>
          </a:prstGeom>
          <a:noFill/>
        </p:spPr>
        <p:txBody>
          <a:bodyPr wrap="square" rtlCol="0">
            <a:spAutoFit/>
          </a:bodyPr>
          <a:lstStyle/>
          <a:p>
            <a:r>
              <a:rPr lang="sv-SE" sz="2000" b="1" dirty="0" smtClean="0"/>
              <a:t>D:   Den självkörande bilen används optimalt.</a:t>
            </a:r>
          </a:p>
          <a:p>
            <a:endParaRPr lang="sv-SE" sz="2000" b="1" dirty="0" smtClean="0"/>
          </a:p>
          <a:p>
            <a:r>
              <a:rPr lang="sv-SE" dirty="0" smtClean="0"/>
              <a:t>Jag har en självkörande bil som jag älskar att åka i.</a:t>
            </a:r>
          </a:p>
          <a:p>
            <a:r>
              <a:rPr lang="sv-SE" dirty="0" smtClean="0"/>
              <a:t>Varför skall vårdpersonalen komma till mej. Det är bättre att jag sätter mej i bilen och åker till vårdpersonalen.</a:t>
            </a:r>
          </a:p>
          <a:p>
            <a:r>
              <a:rPr lang="sv-SE" dirty="0" smtClean="0"/>
              <a:t>Det är dags för lunch. Jag sätter mej i bilen och åker till vårdenheten. Äter gott och sedan åker jag hem igen. Samma med middagen.</a:t>
            </a:r>
          </a:p>
          <a:p>
            <a:r>
              <a:rPr lang="sv-SE" dirty="0" smtClean="0"/>
              <a:t>Det blir kväll. Jag åker in igen. Roboten bäddar om min bil till säng. Sedan åker jag in i sovgaraget och parkerar och sover gott. Den åttaarmade nattroboten tittar till mej ibland och kanske bär mej till toaletten. Det blir morgon. Roboten bäddar om min bil till vardagsrum medan jag äter frukost med mina kompisar. En ny dag med nya äventyr står för dörren.</a:t>
            </a:r>
          </a:p>
          <a:p>
            <a:endParaRPr lang="sv-SE" dirty="0" smtClean="0"/>
          </a:p>
          <a:p>
            <a:r>
              <a:rPr lang="sv-SE" dirty="0" smtClean="0"/>
              <a:t>Det är fritt fram för var och en att tro på detta.  </a:t>
            </a:r>
            <a:endParaRPr lang="sv-SE" dirty="0"/>
          </a:p>
        </p:txBody>
      </p:sp>
      <p:pic>
        <p:nvPicPr>
          <p:cNvPr id="5" name="Bildobjekt 4"/>
          <p:cNvPicPr/>
          <p:nvPr/>
        </p:nvPicPr>
        <p:blipFill>
          <a:blip r:embed="rId2" cstate="print"/>
          <a:srcRect/>
          <a:stretch>
            <a:fillRect/>
          </a:stretch>
        </p:blipFill>
        <p:spPr bwMode="auto">
          <a:xfrm>
            <a:off x="827584" y="4293096"/>
            <a:ext cx="3024336" cy="1942669"/>
          </a:xfrm>
          <a:prstGeom prst="rect">
            <a:avLst/>
          </a:prstGeom>
          <a:noFill/>
          <a:ln w="9525">
            <a:noFill/>
            <a:miter lim="800000"/>
            <a:headEnd/>
            <a:tailEnd/>
          </a:ln>
        </p:spPr>
      </p:pic>
      <p:pic>
        <p:nvPicPr>
          <p:cNvPr id="6" name="Bildobjekt 5"/>
          <p:cNvPicPr/>
          <p:nvPr/>
        </p:nvPicPr>
        <p:blipFill>
          <a:blip r:embed="rId3" cstate="print"/>
          <a:srcRect/>
          <a:stretch>
            <a:fillRect/>
          </a:stretch>
        </p:blipFill>
        <p:spPr bwMode="auto">
          <a:xfrm>
            <a:off x="4860032" y="4365104"/>
            <a:ext cx="3096344" cy="187220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403648" y="6356350"/>
            <a:ext cx="590465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13</a:t>
            </a:fld>
            <a:endParaRPr lang="sv-SE"/>
          </a:p>
        </p:txBody>
      </p:sp>
      <p:sp>
        <p:nvSpPr>
          <p:cNvPr id="4" name="textruta 3"/>
          <p:cNvSpPr txBox="1"/>
          <p:nvPr/>
        </p:nvSpPr>
        <p:spPr>
          <a:xfrm>
            <a:off x="1403648" y="260648"/>
            <a:ext cx="5755743" cy="400110"/>
          </a:xfrm>
          <a:prstGeom prst="rect">
            <a:avLst/>
          </a:prstGeom>
          <a:noFill/>
        </p:spPr>
        <p:txBody>
          <a:bodyPr wrap="none" rtlCol="0">
            <a:spAutoFit/>
          </a:bodyPr>
          <a:lstStyle/>
          <a:p>
            <a:r>
              <a:rPr lang="sv-SE" sz="2000" b="1" dirty="0" smtClean="0"/>
              <a:t>E- F:  Diskussion lösningarna under alternativen E-F</a:t>
            </a:r>
            <a:endParaRPr lang="sv-SE" sz="2000" b="1" dirty="0"/>
          </a:p>
        </p:txBody>
      </p:sp>
      <p:sp>
        <p:nvSpPr>
          <p:cNvPr id="5" name="textruta 4"/>
          <p:cNvSpPr txBox="1"/>
          <p:nvPr/>
        </p:nvSpPr>
        <p:spPr>
          <a:xfrm>
            <a:off x="138650" y="692696"/>
            <a:ext cx="8655255" cy="5632311"/>
          </a:xfrm>
          <a:prstGeom prst="rect">
            <a:avLst/>
          </a:prstGeom>
          <a:noFill/>
        </p:spPr>
        <p:txBody>
          <a:bodyPr wrap="none" rtlCol="0">
            <a:spAutoFit/>
          </a:bodyPr>
          <a:lstStyle/>
          <a:p>
            <a:r>
              <a:rPr lang="sv-SE" dirty="0" smtClean="0"/>
              <a:t>Vi vill installerar avancerad vårdutrustning hos senioren. Varje installation blir unik. </a:t>
            </a:r>
            <a:br>
              <a:rPr lang="sv-SE" dirty="0" smtClean="0"/>
            </a:br>
            <a:r>
              <a:rPr lang="sv-SE" dirty="0" smtClean="0"/>
              <a:t>Varje programvara blir unik. Detta är en mardröm för en serviceorganisation. </a:t>
            </a:r>
            <a:br>
              <a:rPr lang="sv-SE" dirty="0" smtClean="0"/>
            </a:br>
            <a:r>
              <a:rPr lang="sv-SE" dirty="0" smtClean="0"/>
              <a:t>En gammal senior skall </a:t>
            </a:r>
            <a:r>
              <a:rPr lang="sv-SE" dirty="0" err="1" smtClean="0"/>
              <a:t>drifta</a:t>
            </a:r>
            <a:r>
              <a:rPr lang="sv-SE" dirty="0" smtClean="0"/>
              <a:t> och som hjälp har han/hon relativt okunnig vårdpersonal.  </a:t>
            </a:r>
            <a:br>
              <a:rPr lang="sv-SE" dirty="0" smtClean="0"/>
            </a:br>
            <a:r>
              <a:rPr lang="sv-SE" dirty="0" smtClean="0"/>
              <a:t>Vem tror att detta skall fungera?</a:t>
            </a:r>
          </a:p>
          <a:p>
            <a:endParaRPr lang="sv-SE" dirty="0" smtClean="0"/>
          </a:p>
          <a:p>
            <a:r>
              <a:rPr lang="sv-SE" dirty="0" smtClean="0"/>
              <a:t>Tanken bakom alternativen E och F</a:t>
            </a:r>
            <a:br>
              <a:rPr lang="sv-SE" dirty="0" smtClean="0"/>
            </a:br>
            <a:r>
              <a:rPr lang="sv-SE" dirty="0" smtClean="0"/>
              <a:t>är att skapa väldefinierade moduler för olika</a:t>
            </a:r>
          </a:p>
          <a:p>
            <a:r>
              <a:rPr lang="sv-SE" dirty="0" smtClean="0"/>
              <a:t>vårdbehov.</a:t>
            </a:r>
          </a:p>
          <a:p>
            <a:endParaRPr lang="sv-SE" dirty="0" smtClean="0"/>
          </a:p>
          <a:p>
            <a:r>
              <a:rPr lang="sv-SE" dirty="0" smtClean="0"/>
              <a:t> </a:t>
            </a:r>
          </a:p>
          <a:p>
            <a:r>
              <a:rPr lang="sv-SE" dirty="0" smtClean="0"/>
              <a:t>Fördelar:</a:t>
            </a:r>
          </a:p>
          <a:p>
            <a:pPr>
              <a:buFont typeface="Arial" pitchFamily="34" charset="0"/>
              <a:buChar char="•"/>
            </a:pPr>
            <a:r>
              <a:rPr lang="sv-SE" dirty="0" smtClean="0"/>
              <a:t>Samma programvara för alla moduler av </a:t>
            </a:r>
            <a:br>
              <a:rPr lang="sv-SE" dirty="0" smtClean="0"/>
            </a:br>
            <a:r>
              <a:rPr lang="sv-SE" dirty="0" smtClean="0"/>
              <a:t>samma typ. Lätt att underhålla och uppdatera.</a:t>
            </a:r>
          </a:p>
          <a:p>
            <a:pPr>
              <a:buFont typeface="Arial" pitchFamily="34" charset="0"/>
              <a:buChar char="•"/>
            </a:pPr>
            <a:r>
              <a:rPr lang="sv-SE" dirty="0" smtClean="0"/>
              <a:t> Enkelt att ta fram omfattande AI program </a:t>
            </a:r>
            <a:br>
              <a:rPr lang="sv-SE" dirty="0" smtClean="0"/>
            </a:br>
            <a:r>
              <a:rPr lang="sv-SE" dirty="0" smtClean="0"/>
              <a:t>  som hjälper  senioren och vårdpersonal tillrätta med all teknik i den aktuella modultypen.</a:t>
            </a:r>
            <a:br>
              <a:rPr lang="sv-SE" dirty="0" smtClean="0"/>
            </a:br>
            <a:r>
              <a:rPr lang="sv-SE" dirty="0" smtClean="0"/>
              <a:t>  Han/hon tar på sig sina VR och AI stöttade  glasögon och alla problem är som bortblåsta. </a:t>
            </a:r>
          </a:p>
          <a:p>
            <a:pPr>
              <a:buFont typeface="Arial" pitchFamily="34" charset="0"/>
              <a:buChar char="•"/>
            </a:pPr>
            <a:r>
              <a:rPr lang="sv-SE" dirty="0" smtClean="0"/>
              <a:t> Lägga upp kurser hur modulens utrustning fungerar för biståndspersonal.</a:t>
            </a:r>
          </a:p>
          <a:p>
            <a:endParaRPr lang="sv-SE" dirty="0" smtClean="0"/>
          </a:p>
          <a:p>
            <a:r>
              <a:rPr lang="sv-SE" dirty="0" smtClean="0"/>
              <a:t> </a:t>
            </a:r>
          </a:p>
          <a:p>
            <a:endParaRPr lang="sv-SE" dirty="0"/>
          </a:p>
        </p:txBody>
      </p:sp>
      <p:pic>
        <p:nvPicPr>
          <p:cNvPr id="142338" name="Picture 2"/>
          <p:cNvPicPr>
            <a:picLocks noChangeAspect="1" noChangeArrowheads="1"/>
          </p:cNvPicPr>
          <p:nvPr/>
        </p:nvPicPr>
        <p:blipFill>
          <a:blip r:embed="rId3" cstate="print"/>
          <a:srcRect/>
          <a:stretch>
            <a:fillRect/>
          </a:stretch>
        </p:blipFill>
        <p:spPr bwMode="auto">
          <a:xfrm>
            <a:off x="4716016" y="1772816"/>
            <a:ext cx="4199558" cy="247485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14</a:t>
            </a:fld>
            <a:endParaRPr lang="sv-SE" dirty="0"/>
          </a:p>
        </p:txBody>
      </p:sp>
      <p:sp>
        <p:nvSpPr>
          <p:cNvPr id="4" name="textruta 3"/>
          <p:cNvSpPr txBox="1"/>
          <p:nvPr/>
        </p:nvSpPr>
        <p:spPr>
          <a:xfrm>
            <a:off x="1403648" y="260648"/>
            <a:ext cx="5349734" cy="1015663"/>
          </a:xfrm>
          <a:prstGeom prst="rect">
            <a:avLst/>
          </a:prstGeom>
          <a:noFill/>
        </p:spPr>
        <p:txBody>
          <a:bodyPr wrap="none" rtlCol="0">
            <a:spAutoFit/>
          </a:bodyPr>
          <a:lstStyle/>
          <a:p>
            <a:pPr>
              <a:tabLst>
                <a:tab pos="3857625" algn="l"/>
                <a:tab pos="4038600" algn="l"/>
                <a:tab pos="4124325" algn="l"/>
              </a:tabLst>
            </a:pPr>
            <a:r>
              <a:rPr lang="sv-SE" sz="2000" b="1" dirty="0" smtClean="0"/>
              <a:t>E: Fristående modul i seniorens befintliga bostad</a:t>
            </a:r>
            <a:br>
              <a:rPr lang="sv-SE" sz="2000" b="1" dirty="0" smtClean="0"/>
            </a:br>
            <a:r>
              <a:rPr lang="sv-SE" sz="2000" b="1" dirty="0" smtClean="0"/>
              <a:t>    Modulen tar i normalfallet inga egna beslut..</a:t>
            </a:r>
          </a:p>
          <a:p>
            <a:endParaRPr lang="sv-SE" sz="2000" b="1" dirty="0"/>
          </a:p>
        </p:txBody>
      </p:sp>
      <p:sp>
        <p:nvSpPr>
          <p:cNvPr id="5" name="textruta 4"/>
          <p:cNvSpPr txBox="1"/>
          <p:nvPr/>
        </p:nvSpPr>
        <p:spPr>
          <a:xfrm>
            <a:off x="323528" y="1196752"/>
            <a:ext cx="7920880" cy="923330"/>
          </a:xfrm>
          <a:prstGeom prst="rect">
            <a:avLst/>
          </a:prstGeom>
          <a:noFill/>
        </p:spPr>
        <p:txBody>
          <a:bodyPr wrap="square" rtlCol="0">
            <a:spAutoFit/>
          </a:bodyPr>
          <a:lstStyle/>
          <a:p>
            <a:r>
              <a:rPr lang="sv-SE" dirty="0" smtClean="0"/>
              <a:t>Vård och Omsorg tillhandahåller ett antal standardiserade datorstödda möbler.</a:t>
            </a:r>
          </a:p>
          <a:p>
            <a:r>
              <a:rPr lang="sv-SE" dirty="0" smtClean="0"/>
              <a:t>Det finns en omfattande dokumentation hur möblerna skall användas. Det finns kunskap hos vårdpersonalen hur de fungerar.</a:t>
            </a:r>
            <a:endParaRPr lang="sv-SE" dirty="0"/>
          </a:p>
        </p:txBody>
      </p:sp>
      <p:pic>
        <p:nvPicPr>
          <p:cNvPr id="6" name="Picture 2"/>
          <p:cNvPicPr>
            <a:picLocks noChangeAspect="1" noChangeArrowheads="1"/>
          </p:cNvPicPr>
          <p:nvPr/>
        </p:nvPicPr>
        <p:blipFill>
          <a:blip r:embed="rId2" cstate="print"/>
          <a:srcRect/>
          <a:stretch>
            <a:fillRect/>
          </a:stretch>
        </p:blipFill>
        <p:spPr bwMode="auto">
          <a:xfrm>
            <a:off x="6660232" y="4509120"/>
            <a:ext cx="2064766" cy="1599683"/>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7092280" y="2924944"/>
            <a:ext cx="1458665" cy="1368152"/>
          </a:xfrm>
          <a:prstGeom prst="rect">
            <a:avLst/>
          </a:prstGeom>
          <a:noFill/>
          <a:ln w="9525">
            <a:noFill/>
            <a:miter lim="800000"/>
            <a:headEnd/>
            <a:tailEnd/>
          </a:ln>
        </p:spPr>
      </p:pic>
      <p:pic>
        <p:nvPicPr>
          <p:cNvPr id="9" name="Picture 9"/>
          <p:cNvPicPr>
            <a:picLocks noChangeAspect="1" noChangeArrowheads="1"/>
          </p:cNvPicPr>
          <p:nvPr/>
        </p:nvPicPr>
        <p:blipFill>
          <a:blip r:embed="rId4" cstate="print"/>
          <a:srcRect/>
          <a:stretch>
            <a:fillRect/>
          </a:stretch>
        </p:blipFill>
        <p:spPr bwMode="auto">
          <a:xfrm>
            <a:off x="539552" y="4365104"/>
            <a:ext cx="1368152" cy="1858142"/>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2411760" y="4437112"/>
            <a:ext cx="2634784" cy="1728192"/>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5292080" y="4546323"/>
            <a:ext cx="1080120" cy="1791200"/>
          </a:xfrm>
          <a:prstGeom prst="rect">
            <a:avLst/>
          </a:prstGeom>
          <a:noFill/>
          <a:ln w="9525">
            <a:noFill/>
            <a:miter lim="800000"/>
            <a:headEnd/>
            <a:tailEnd/>
          </a:ln>
        </p:spPr>
      </p:pic>
      <p:sp>
        <p:nvSpPr>
          <p:cNvPr id="12" name="textruta 11"/>
          <p:cNvSpPr txBox="1"/>
          <p:nvPr/>
        </p:nvSpPr>
        <p:spPr>
          <a:xfrm>
            <a:off x="323528" y="2132856"/>
            <a:ext cx="6859635" cy="1477328"/>
          </a:xfrm>
          <a:prstGeom prst="rect">
            <a:avLst/>
          </a:prstGeom>
          <a:noFill/>
        </p:spPr>
        <p:txBody>
          <a:bodyPr wrap="none" rtlCol="0">
            <a:spAutoFit/>
          </a:bodyPr>
          <a:lstStyle/>
          <a:p>
            <a:r>
              <a:rPr lang="sv-SE" dirty="0" smtClean="0"/>
              <a:t>De flesta möbler är passiva och agerar endast på seniorens kommando.</a:t>
            </a:r>
          </a:p>
          <a:p>
            <a:r>
              <a:rPr lang="sv-SE" dirty="0" smtClean="0"/>
              <a:t>Inga möblerna förflyttar sig i bostaden.</a:t>
            </a:r>
          </a:p>
          <a:p>
            <a:r>
              <a:rPr lang="sv-SE" dirty="0" smtClean="0"/>
              <a:t>Aktiva möbler agerar endast inom sitt eget område.</a:t>
            </a:r>
          </a:p>
          <a:p>
            <a:r>
              <a:rPr lang="sv-SE" dirty="0" smtClean="0"/>
              <a:t>Förutom möblerna finns utrustning enligt</a:t>
            </a:r>
          </a:p>
          <a:p>
            <a:r>
              <a:rPr lang="sv-SE" dirty="0" smtClean="0"/>
              <a:t>C: övervakning och informationsterminal.</a:t>
            </a:r>
            <a:endParaRPr lang="sv-SE"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15</a:t>
            </a:fld>
            <a:endParaRPr lang="sv-SE"/>
          </a:p>
        </p:txBody>
      </p:sp>
      <p:sp>
        <p:nvSpPr>
          <p:cNvPr id="4" name="textruta 3"/>
          <p:cNvSpPr txBox="1"/>
          <p:nvPr/>
        </p:nvSpPr>
        <p:spPr>
          <a:xfrm>
            <a:off x="1043608" y="260648"/>
            <a:ext cx="6160276" cy="707886"/>
          </a:xfrm>
          <a:prstGeom prst="rect">
            <a:avLst/>
          </a:prstGeom>
          <a:noFill/>
        </p:spPr>
        <p:txBody>
          <a:bodyPr wrap="none" rtlCol="0">
            <a:spAutoFit/>
          </a:bodyPr>
          <a:lstStyle/>
          <a:p>
            <a:r>
              <a:rPr lang="sv-SE" sz="2000" b="1" dirty="0" smtClean="0"/>
              <a:t>F:  Aktiv </a:t>
            </a:r>
            <a:r>
              <a:rPr lang="sv-SE" sz="2000" b="1" dirty="0" err="1" smtClean="0"/>
              <a:t>bostads-modul</a:t>
            </a:r>
            <a:r>
              <a:rPr lang="sv-SE" sz="2000" b="1" dirty="0" smtClean="0"/>
              <a:t> där inredningen tar egna beslut.</a:t>
            </a:r>
          </a:p>
          <a:p>
            <a:r>
              <a:rPr lang="sv-SE" sz="2000" b="1" dirty="0" smtClean="0"/>
              <a:t>     Diskussion lösningarna under detta alternativ</a:t>
            </a:r>
            <a:endParaRPr lang="sv-SE" sz="2000" b="1" dirty="0"/>
          </a:p>
        </p:txBody>
      </p:sp>
      <p:sp>
        <p:nvSpPr>
          <p:cNvPr id="5" name="textruta 4"/>
          <p:cNvSpPr txBox="1"/>
          <p:nvPr/>
        </p:nvSpPr>
        <p:spPr>
          <a:xfrm>
            <a:off x="251520" y="1196752"/>
            <a:ext cx="8568953" cy="5078313"/>
          </a:xfrm>
          <a:prstGeom prst="rect">
            <a:avLst/>
          </a:prstGeom>
          <a:noFill/>
        </p:spPr>
        <p:txBody>
          <a:bodyPr wrap="square" rtlCol="0">
            <a:spAutoFit/>
          </a:bodyPr>
          <a:lstStyle/>
          <a:p>
            <a:r>
              <a:rPr lang="sv-SE" dirty="0" smtClean="0"/>
              <a:t>I detta alternativ skapar vi boende i form av standardiserade </a:t>
            </a:r>
            <a:r>
              <a:rPr lang="sv-SE" dirty="0" err="1" smtClean="0"/>
              <a:t>bostads-moduler</a:t>
            </a:r>
            <a:r>
              <a:rPr lang="sv-SE" dirty="0" smtClean="0"/>
              <a:t>. Utrustning är så omfattande att den inte kan installera i seniorens befintliga bostad. Hjälper senioren bland annat att förflytta sig. Vänder senioren i sängen mm.</a:t>
            </a:r>
          </a:p>
          <a:p>
            <a:endParaRPr lang="sv-SE" dirty="0" smtClean="0"/>
          </a:p>
          <a:p>
            <a:r>
              <a:rPr lang="sv-SE" dirty="0" smtClean="0"/>
              <a:t>Bostadsmodulerna har standardiserade  AI- baserade programvaror. Programvaran är lika för alla moduler av samma typ. Programvaran uppdateras ständigt. </a:t>
            </a:r>
          </a:p>
          <a:p>
            <a:endParaRPr lang="sv-SE" dirty="0" smtClean="0"/>
          </a:p>
          <a:p>
            <a:r>
              <a:rPr lang="sv-SE" dirty="0" smtClean="0"/>
              <a:t>Samtidigt kan vi ta i seniorens övriga problem:  </a:t>
            </a:r>
          </a:p>
          <a:p>
            <a:endParaRPr lang="sv-SE" dirty="0" smtClean="0"/>
          </a:p>
          <a:p>
            <a:pPr marL="361950">
              <a:buFont typeface="Arial" pitchFamily="34" charset="0"/>
              <a:buChar char="•"/>
            </a:pPr>
            <a:r>
              <a:rPr lang="sv-SE" dirty="0" smtClean="0"/>
              <a:t>   Senioren har inte råd att bo kvar i den befintliga bostaden. Hyran är för hög. </a:t>
            </a:r>
            <a:br>
              <a:rPr lang="sv-SE" dirty="0" smtClean="0"/>
            </a:br>
            <a:r>
              <a:rPr lang="sv-SE" dirty="0" smtClean="0"/>
              <a:t>     Boendekostnaden stiger mycket fortare än pensionen.  Boendekostnaderna</a:t>
            </a:r>
            <a:br>
              <a:rPr lang="sv-SE" dirty="0" smtClean="0"/>
            </a:br>
            <a:r>
              <a:rPr lang="sv-SE" dirty="0" smtClean="0"/>
              <a:t>     kommer på sikt att bli ett ännu större problem för oss seniorer.</a:t>
            </a:r>
            <a:br>
              <a:rPr lang="sv-SE" dirty="0" smtClean="0"/>
            </a:br>
            <a:r>
              <a:rPr lang="sv-SE" dirty="0" smtClean="0"/>
              <a:t>     Ett problem som måste hanteras för att ge en bra seniorliv.  </a:t>
            </a:r>
          </a:p>
          <a:p>
            <a:pPr marL="361950">
              <a:buFont typeface="Arial" pitchFamily="34" charset="0"/>
              <a:buChar char="•"/>
            </a:pPr>
            <a:r>
              <a:rPr lang="sv-SE" dirty="0" smtClean="0"/>
              <a:t>   Vi måste minimera ensamheten.</a:t>
            </a:r>
            <a:br>
              <a:rPr lang="sv-SE" dirty="0" smtClean="0"/>
            </a:br>
            <a:r>
              <a:rPr lang="sv-SE" dirty="0" smtClean="0"/>
              <a:t>     Bättre med lämplig bostad än psykofarmaka.   </a:t>
            </a:r>
          </a:p>
          <a:p>
            <a:pPr marL="361950">
              <a:buFont typeface="Arial" pitchFamily="34" charset="0"/>
              <a:buChar char="•"/>
            </a:pPr>
            <a:r>
              <a:rPr lang="sv-SE" dirty="0" smtClean="0"/>
              <a:t>   Vi måste lätt kunna nå vår självkörande bil.</a:t>
            </a:r>
          </a:p>
          <a:p>
            <a:pPr marL="361950">
              <a:buFont typeface="Arial" pitchFamily="34" charset="0"/>
              <a:buChar char="•"/>
            </a:pPr>
            <a:r>
              <a:rPr lang="sv-SE" dirty="0" smtClean="0"/>
              <a:t>   Vi måste minimera inställelsetid vid sjukdom/olycka.</a:t>
            </a:r>
          </a:p>
          <a:p>
            <a:endParaRPr lang="sv-S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16</a:t>
            </a:fld>
            <a:endParaRPr lang="sv-SE"/>
          </a:p>
        </p:txBody>
      </p:sp>
      <p:sp>
        <p:nvSpPr>
          <p:cNvPr id="4" name="textruta 3"/>
          <p:cNvSpPr txBox="1"/>
          <p:nvPr/>
        </p:nvSpPr>
        <p:spPr>
          <a:xfrm>
            <a:off x="611560" y="188640"/>
            <a:ext cx="6480720" cy="400110"/>
          </a:xfrm>
          <a:prstGeom prst="rect">
            <a:avLst/>
          </a:prstGeom>
          <a:noFill/>
        </p:spPr>
        <p:txBody>
          <a:bodyPr wrap="square" rtlCol="0">
            <a:spAutoFit/>
          </a:bodyPr>
          <a:lstStyle/>
          <a:p>
            <a:r>
              <a:rPr lang="sv-SE" sz="2000" b="1" dirty="0" smtClean="0"/>
              <a:t>F:        Avancerad bostad med mycket datastöd.</a:t>
            </a:r>
            <a:endParaRPr lang="sv-SE" dirty="0"/>
          </a:p>
        </p:txBody>
      </p:sp>
      <p:pic>
        <p:nvPicPr>
          <p:cNvPr id="147458" name="Picture 2"/>
          <p:cNvPicPr>
            <a:picLocks noChangeAspect="1" noChangeArrowheads="1"/>
          </p:cNvPicPr>
          <p:nvPr/>
        </p:nvPicPr>
        <p:blipFill>
          <a:blip r:embed="rId2" cstate="print"/>
          <a:srcRect/>
          <a:stretch>
            <a:fillRect/>
          </a:stretch>
        </p:blipFill>
        <p:spPr bwMode="auto">
          <a:xfrm>
            <a:off x="1475656" y="1484784"/>
            <a:ext cx="6320383" cy="4818108"/>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115616" y="6356350"/>
            <a:ext cx="6192688"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17</a:t>
            </a:fld>
            <a:endParaRPr lang="sv-SE"/>
          </a:p>
        </p:txBody>
      </p:sp>
      <p:pic>
        <p:nvPicPr>
          <p:cNvPr id="136194" name="Picture 2"/>
          <p:cNvPicPr>
            <a:picLocks noChangeAspect="1" noChangeArrowheads="1"/>
          </p:cNvPicPr>
          <p:nvPr/>
        </p:nvPicPr>
        <p:blipFill>
          <a:blip r:embed="rId2" cstate="print"/>
          <a:srcRect/>
          <a:stretch>
            <a:fillRect/>
          </a:stretch>
        </p:blipFill>
        <p:spPr bwMode="auto">
          <a:xfrm>
            <a:off x="3504465" y="1556792"/>
            <a:ext cx="5639535" cy="4101480"/>
          </a:xfrm>
          <a:prstGeom prst="rect">
            <a:avLst/>
          </a:prstGeom>
          <a:noFill/>
          <a:ln w="9525">
            <a:noFill/>
            <a:miter lim="800000"/>
            <a:headEnd/>
            <a:tailEnd/>
          </a:ln>
        </p:spPr>
      </p:pic>
      <p:sp>
        <p:nvSpPr>
          <p:cNvPr id="5" name="textruta 4"/>
          <p:cNvSpPr txBox="1"/>
          <p:nvPr/>
        </p:nvSpPr>
        <p:spPr>
          <a:xfrm>
            <a:off x="611560" y="332656"/>
            <a:ext cx="6141746" cy="400110"/>
          </a:xfrm>
          <a:prstGeom prst="rect">
            <a:avLst/>
          </a:prstGeom>
          <a:noFill/>
        </p:spPr>
        <p:txBody>
          <a:bodyPr wrap="none" rtlCol="0">
            <a:spAutoFit/>
          </a:bodyPr>
          <a:lstStyle/>
          <a:p>
            <a:r>
              <a:rPr lang="sv-SE" sz="2000" b="1" dirty="0" smtClean="0"/>
              <a:t>F:  Olika boendeformer som ger möjlighet till umgänge</a:t>
            </a:r>
            <a:endParaRPr lang="sv-SE" sz="2000" b="1" dirty="0"/>
          </a:p>
        </p:txBody>
      </p:sp>
      <p:sp>
        <p:nvSpPr>
          <p:cNvPr id="6" name="textruta 5"/>
          <p:cNvSpPr txBox="1"/>
          <p:nvPr/>
        </p:nvSpPr>
        <p:spPr>
          <a:xfrm>
            <a:off x="251520" y="1340768"/>
            <a:ext cx="3280450" cy="4247317"/>
          </a:xfrm>
          <a:prstGeom prst="rect">
            <a:avLst/>
          </a:prstGeom>
          <a:noFill/>
        </p:spPr>
        <p:txBody>
          <a:bodyPr wrap="none" rtlCol="0">
            <a:spAutoFit/>
          </a:bodyPr>
          <a:lstStyle/>
          <a:p>
            <a:r>
              <a:rPr lang="sv-SE" dirty="0" smtClean="0"/>
              <a:t>Egen yta:</a:t>
            </a:r>
          </a:p>
          <a:p>
            <a:r>
              <a:rPr lang="sv-SE" dirty="0" smtClean="0"/>
              <a:t>Jag har en egen tomt där jag </a:t>
            </a:r>
          </a:p>
          <a:p>
            <a:r>
              <a:rPr lang="sv-SE" dirty="0" smtClean="0"/>
              <a:t>kan hänga över häcken/staketet </a:t>
            </a:r>
          </a:p>
          <a:p>
            <a:r>
              <a:rPr lang="sv-SE" dirty="0" smtClean="0"/>
              <a:t>Och prata med grannen från </a:t>
            </a:r>
          </a:p>
          <a:p>
            <a:r>
              <a:rPr lang="sv-SE" dirty="0" smtClean="0"/>
              <a:t>min egna tomt.</a:t>
            </a:r>
          </a:p>
          <a:p>
            <a:endParaRPr lang="sv-SE" dirty="0" smtClean="0"/>
          </a:p>
          <a:p>
            <a:r>
              <a:rPr lang="sv-SE" dirty="0" smtClean="0"/>
              <a:t>Gemensam yta:</a:t>
            </a:r>
          </a:p>
          <a:p>
            <a:r>
              <a:rPr lang="sv-SE" dirty="0" smtClean="0"/>
              <a:t>Olika typer av gemensamma ytor</a:t>
            </a:r>
          </a:p>
          <a:p>
            <a:r>
              <a:rPr lang="sv-SE" dirty="0" smtClean="0"/>
              <a:t>Även gatan utanför huset är </a:t>
            </a:r>
          </a:p>
          <a:p>
            <a:r>
              <a:rPr lang="sv-SE" dirty="0" smtClean="0"/>
              <a:t>en gemensam yta att umgås på</a:t>
            </a:r>
          </a:p>
          <a:p>
            <a:endParaRPr lang="sv-SE" dirty="0" smtClean="0"/>
          </a:p>
          <a:p>
            <a:r>
              <a:rPr lang="sv-SE" dirty="0" smtClean="0"/>
              <a:t>Sämst av allt är lägenheten i </a:t>
            </a:r>
          </a:p>
          <a:p>
            <a:r>
              <a:rPr lang="sv-SE" dirty="0" smtClean="0"/>
              <a:t>hyreshuset. Det är i princip bara </a:t>
            </a:r>
          </a:p>
          <a:p>
            <a:r>
              <a:rPr lang="sv-SE" dirty="0" smtClean="0"/>
              <a:t>soprummet och innegården</a:t>
            </a:r>
          </a:p>
          <a:p>
            <a:r>
              <a:rPr lang="sv-SE" dirty="0" smtClean="0"/>
              <a:t> som är en gemensam yta. </a:t>
            </a:r>
            <a:endParaRPr lang="sv-SE"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827584" y="6356350"/>
            <a:ext cx="6480720"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18</a:t>
            </a:fld>
            <a:endParaRPr lang="sv-SE"/>
          </a:p>
        </p:txBody>
      </p:sp>
      <p:sp>
        <p:nvSpPr>
          <p:cNvPr id="4" name="textruta 3"/>
          <p:cNvSpPr txBox="1"/>
          <p:nvPr/>
        </p:nvSpPr>
        <p:spPr>
          <a:xfrm>
            <a:off x="755576" y="260648"/>
            <a:ext cx="6064865" cy="707886"/>
          </a:xfrm>
          <a:prstGeom prst="rect">
            <a:avLst/>
          </a:prstGeom>
          <a:noFill/>
        </p:spPr>
        <p:txBody>
          <a:bodyPr wrap="none" rtlCol="0">
            <a:spAutoFit/>
          </a:bodyPr>
          <a:lstStyle/>
          <a:p>
            <a:r>
              <a:rPr lang="sv-SE" sz="2000" b="1" dirty="0" smtClean="0"/>
              <a:t>F1:  Alternativ 1:  Ideala lösningen campingplats</a:t>
            </a:r>
            <a:br>
              <a:rPr lang="sv-SE" sz="2000" b="1" dirty="0" smtClean="0"/>
            </a:br>
            <a:r>
              <a:rPr lang="sv-SE" sz="2000" b="1" dirty="0" smtClean="0"/>
              <a:t>        Vårdmodul i form av villavagnar, kolonistugor mm.</a:t>
            </a:r>
            <a:endParaRPr lang="sv-SE" sz="2000" b="1" dirty="0"/>
          </a:p>
        </p:txBody>
      </p:sp>
      <p:sp>
        <p:nvSpPr>
          <p:cNvPr id="5" name="textruta 4"/>
          <p:cNvSpPr txBox="1"/>
          <p:nvPr/>
        </p:nvSpPr>
        <p:spPr>
          <a:xfrm>
            <a:off x="395536" y="1052736"/>
            <a:ext cx="8579336" cy="3416320"/>
          </a:xfrm>
          <a:prstGeom prst="rect">
            <a:avLst/>
          </a:prstGeom>
          <a:noFill/>
        </p:spPr>
        <p:txBody>
          <a:bodyPr wrap="none" rtlCol="0">
            <a:spAutoFit/>
          </a:bodyPr>
          <a:lstStyle/>
          <a:p>
            <a:r>
              <a:rPr lang="sv-SE" dirty="0" smtClean="0"/>
              <a:t>Enligt översiktsplanen skall centrala Kungsbacka förtätas. Den absolut sämsta miljön </a:t>
            </a:r>
          </a:p>
          <a:p>
            <a:r>
              <a:rPr lang="sv-SE" dirty="0" smtClean="0"/>
              <a:t>för oss seniorer.  Kommunen borde kunna bättre. Vård och omsorg driver anläggningar </a:t>
            </a:r>
          </a:p>
          <a:p>
            <a:r>
              <a:rPr lang="sv-SE" dirty="0" smtClean="0"/>
              <a:t>liknade en camping ”en seniorcamping”.  Öppen året runt med standardiserade </a:t>
            </a:r>
            <a:br>
              <a:rPr lang="sv-SE" dirty="0" smtClean="0"/>
            </a:br>
            <a:r>
              <a:rPr lang="sv-SE" dirty="0" err="1" smtClean="0"/>
              <a:t>bostads-moduler</a:t>
            </a:r>
            <a:r>
              <a:rPr lang="sv-SE" dirty="0" smtClean="0"/>
              <a:t> . ”villavagnar.” Placeras en bit från centrum för att komma nära naturen </a:t>
            </a:r>
            <a:br>
              <a:rPr lang="sv-SE" dirty="0" smtClean="0"/>
            </a:br>
            <a:r>
              <a:rPr lang="sv-SE" dirty="0" smtClean="0"/>
              <a:t>och bort  från dyra markpriser. Kommunen hyr ut vagnar till alla seniorer som efterfrågar </a:t>
            </a:r>
            <a:br>
              <a:rPr lang="sv-SE" dirty="0" smtClean="0"/>
            </a:br>
            <a:r>
              <a:rPr lang="sv-SE" dirty="0" smtClean="0"/>
              <a:t>bostad. Det finns 3-5 vagnstyper som möter olika vårdbehov.</a:t>
            </a:r>
          </a:p>
          <a:p>
            <a:r>
              <a:rPr lang="sv-SE" dirty="0" smtClean="0"/>
              <a:t>Det kommer hela tiden ny teknik och nya vagnstyper som ser dagens ljus.</a:t>
            </a:r>
          </a:p>
          <a:p>
            <a:r>
              <a:rPr lang="sv-SE" dirty="0" smtClean="0"/>
              <a:t>Om behoven förändras byts villavagnen till en modell som möter seniorens nya behov </a:t>
            </a:r>
            <a:br>
              <a:rPr lang="sv-SE" dirty="0" smtClean="0"/>
            </a:br>
            <a:r>
              <a:rPr lang="sv-SE" dirty="0" smtClean="0"/>
              <a:t>utan att man behöver någon nyinstallation.  När jag behöver en robot som vänder mej </a:t>
            </a:r>
            <a:br>
              <a:rPr lang="sv-SE" dirty="0" smtClean="0"/>
            </a:br>
            <a:r>
              <a:rPr lang="sv-SE" dirty="0" smtClean="0"/>
              <a:t>i sängen under  natten byter jag till en vagn där den är inbyggd i sovrumsväggen mm. Mm</a:t>
            </a:r>
          </a:p>
          <a:p>
            <a:r>
              <a:rPr lang="sv-SE" dirty="0" smtClean="0"/>
              <a:t>Det är ett slöseri med pengar att installera och sedan riva ut en mängd utrustning ur </a:t>
            </a:r>
            <a:br>
              <a:rPr lang="sv-SE" dirty="0" smtClean="0"/>
            </a:br>
            <a:r>
              <a:rPr lang="sv-SE" dirty="0" smtClean="0"/>
              <a:t>seniorens befintliga bostad. </a:t>
            </a:r>
            <a:endParaRPr lang="sv-SE" dirty="0"/>
          </a:p>
        </p:txBody>
      </p:sp>
      <p:pic>
        <p:nvPicPr>
          <p:cNvPr id="6" name="Picture 2"/>
          <p:cNvPicPr>
            <a:picLocks noChangeAspect="1" noChangeArrowheads="1"/>
          </p:cNvPicPr>
          <p:nvPr/>
        </p:nvPicPr>
        <p:blipFill>
          <a:blip r:embed="rId2" cstate="print"/>
          <a:srcRect/>
          <a:stretch>
            <a:fillRect/>
          </a:stretch>
        </p:blipFill>
        <p:spPr bwMode="auto">
          <a:xfrm>
            <a:off x="611560" y="4653136"/>
            <a:ext cx="3606085" cy="1584176"/>
          </a:xfrm>
          <a:prstGeom prst="rect">
            <a:avLst/>
          </a:prstGeom>
          <a:noFill/>
          <a:ln w="9525">
            <a:noFill/>
            <a:miter lim="800000"/>
            <a:headEnd/>
            <a:tailEnd/>
          </a:ln>
        </p:spPr>
      </p:pic>
      <p:pic>
        <p:nvPicPr>
          <p:cNvPr id="137218" name="Picture 2"/>
          <p:cNvPicPr>
            <a:picLocks noChangeAspect="1" noChangeArrowheads="1"/>
          </p:cNvPicPr>
          <p:nvPr/>
        </p:nvPicPr>
        <p:blipFill>
          <a:blip r:embed="rId3" cstate="print"/>
          <a:srcRect/>
          <a:stretch>
            <a:fillRect/>
          </a:stretch>
        </p:blipFill>
        <p:spPr bwMode="auto">
          <a:xfrm>
            <a:off x="4788024" y="4581128"/>
            <a:ext cx="3536059" cy="16136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259632" y="6356350"/>
            <a:ext cx="6048672"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19</a:t>
            </a:fld>
            <a:endParaRPr lang="sv-SE"/>
          </a:p>
        </p:txBody>
      </p:sp>
      <p:sp>
        <p:nvSpPr>
          <p:cNvPr id="4" name="textruta 3"/>
          <p:cNvSpPr txBox="1"/>
          <p:nvPr/>
        </p:nvSpPr>
        <p:spPr>
          <a:xfrm>
            <a:off x="755576" y="260648"/>
            <a:ext cx="6346994" cy="707886"/>
          </a:xfrm>
          <a:prstGeom prst="rect">
            <a:avLst/>
          </a:prstGeom>
          <a:noFill/>
        </p:spPr>
        <p:txBody>
          <a:bodyPr wrap="none" rtlCol="0">
            <a:spAutoFit/>
          </a:bodyPr>
          <a:lstStyle/>
          <a:p>
            <a:r>
              <a:rPr lang="sv-SE" sz="2000" b="1" dirty="0" smtClean="0"/>
              <a:t>F1:  Alternativ 1:  Ideala lösningen campingplats</a:t>
            </a:r>
            <a:br>
              <a:rPr lang="sv-SE" sz="2000" b="1" dirty="0" smtClean="0"/>
            </a:br>
            <a:r>
              <a:rPr lang="sv-SE" sz="2000" b="1" dirty="0" smtClean="0"/>
              <a:t>         Vårdmodul i form  av villavagnar, kolonistugor mm.</a:t>
            </a:r>
            <a:endParaRPr lang="sv-SE" sz="2000" b="1" dirty="0"/>
          </a:p>
        </p:txBody>
      </p:sp>
      <p:sp>
        <p:nvSpPr>
          <p:cNvPr id="5" name="textruta 4"/>
          <p:cNvSpPr txBox="1"/>
          <p:nvPr/>
        </p:nvSpPr>
        <p:spPr>
          <a:xfrm>
            <a:off x="395536" y="1052736"/>
            <a:ext cx="5256584" cy="923330"/>
          </a:xfrm>
          <a:prstGeom prst="rect">
            <a:avLst/>
          </a:prstGeom>
          <a:noFill/>
        </p:spPr>
        <p:txBody>
          <a:bodyPr wrap="square" rtlCol="0">
            <a:spAutoFit/>
          </a:bodyPr>
          <a:lstStyle/>
          <a:p>
            <a:endParaRPr lang="sv-SE" dirty="0" smtClean="0"/>
          </a:p>
          <a:p>
            <a:endParaRPr lang="sv-SE" dirty="0" smtClean="0"/>
          </a:p>
          <a:p>
            <a:endParaRPr lang="sv-SE" dirty="0" smtClean="0"/>
          </a:p>
        </p:txBody>
      </p:sp>
      <p:pic>
        <p:nvPicPr>
          <p:cNvPr id="8" name="Picture 2"/>
          <p:cNvPicPr>
            <a:picLocks noChangeAspect="1" noChangeArrowheads="1"/>
          </p:cNvPicPr>
          <p:nvPr/>
        </p:nvPicPr>
        <p:blipFill>
          <a:blip r:embed="rId2" cstate="print"/>
          <a:srcRect/>
          <a:stretch>
            <a:fillRect/>
          </a:stretch>
        </p:blipFill>
        <p:spPr bwMode="auto">
          <a:xfrm>
            <a:off x="5796136" y="3429000"/>
            <a:ext cx="2804567" cy="1359444"/>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a:stretch>
            <a:fillRect/>
          </a:stretch>
        </p:blipFill>
        <p:spPr bwMode="auto">
          <a:xfrm>
            <a:off x="5940152" y="4869160"/>
            <a:ext cx="2519456" cy="1584176"/>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539552" y="3501008"/>
            <a:ext cx="5067189" cy="2866056"/>
          </a:xfrm>
          <a:prstGeom prst="rect">
            <a:avLst/>
          </a:prstGeom>
          <a:noFill/>
          <a:ln w="9525">
            <a:noFill/>
            <a:miter lim="800000"/>
            <a:headEnd/>
            <a:tailEnd/>
          </a:ln>
        </p:spPr>
      </p:pic>
      <p:sp>
        <p:nvSpPr>
          <p:cNvPr id="11" name="textruta 10"/>
          <p:cNvSpPr txBox="1"/>
          <p:nvPr/>
        </p:nvSpPr>
        <p:spPr>
          <a:xfrm>
            <a:off x="323528" y="980728"/>
            <a:ext cx="8448467" cy="1477328"/>
          </a:xfrm>
          <a:prstGeom prst="rect">
            <a:avLst/>
          </a:prstGeom>
          <a:noFill/>
        </p:spPr>
        <p:txBody>
          <a:bodyPr wrap="square" rtlCol="0">
            <a:spAutoFit/>
          </a:bodyPr>
          <a:lstStyle/>
          <a:p>
            <a:r>
              <a:rPr lang="sv-SE" dirty="0" smtClean="0"/>
              <a:t>Jag vill kunna parkera min självkörande bil i anslutning till bostaden.</a:t>
            </a:r>
          </a:p>
          <a:p>
            <a:r>
              <a:rPr lang="sv-SE" dirty="0" smtClean="0"/>
              <a:t>Det finns gemensamhetslokaler. Större stugor för de som inte har ett så stort vårdbehov.</a:t>
            </a:r>
          </a:p>
          <a:p>
            <a:r>
              <a:rPr lang="sv-SE" dirty="0" smtClean="0"/>
              <a:t>Självklart är jag välkommen med men egen husbil eller husvagn om jag inte har </a:t>
            </a:r>
          </a:p>
          <a:p>
            <a:r>
              <a:rPr lang="sv-SE" dirty="0" smtClean="0"/>
              <a:t>något vårdbehov.  Det finns många lämpliga platser i kommunen:</a:t>
            </a:r>
            <a:br>
              <a:rPr lang="sv-SE" dirty="0" smtClean="0"/>
            </a:br>
            <a:r>
              <a:rPr lang="sv-SE" dirty="0" err="1" smtClean="0"/>
              <a:t>Öjesbo</a:t>
            </a:r>
            <a:r>
              <a:rPr lang="sv-SE" dirty="0" smtClean="0"/>
              <a:t>, Hjälm, </a:t>
            </a:r>
            <a:r>
              <a:rPr lang="sv-SE" dirty="0" err="1" smtClean="0"/>
              <a:t>Förlanda</a:t>
            </a:r>
            <a:r>
              <a:rPr lang="sv-SE" dirty="0" smtClean="0"/>
              <a:t>,  Gällinge, Idala,  Frillesås kyrka </a:t>
            </a:r>
            <a:r>
              <a:rPr lang="sv-SE" dirty="0" err="1" smtClean="0"/>
              <a:t>m.fl</a:t>
            </a:r>
            <a:endParaRPr lang="sv-SE"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403648" y="6356350"/>
            <a:ext cx="633670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a:t>
            </a:fld>
            <a:endParaRPr lang="sv-SE"/>
          </a:p>
        </p:txBody>
      </p:sp>
      <p:sp>
        <p:nvSpPr>
          <p:cNvPr id="4" name="textruta 3"/>
          <p:cNvSpPr txBox="1"/>
          <p:nvPr/>
        </p:nvSpPr>
        <p:spPr>
          <a:xfrm>
            <a:off x="395536" y="332656"/>
            <a:ext cx="6668685" cy="400110"/>
          </a:xfrm>
          <a:prstGeom prst="rect">
            <a:avLst/>
          </a:prstGeom>
          <a:noFill/>
        </p:spPr>
        <p:txBody>
          <a:bodyPr wrap="none" rtlCol="0">
            <a:spAutoFit/>
          </a:bodyPr>
          <a:lstStyle/>
          <a:p>
            <a:r>
              <a:rPr lang="sv-SE" sz="2000" b="1" dirty="0" smtClean="0"/>
              <a:t>A1: Samhällsförändring som vi spelar oss seniorer  händerna.</a:t>
            </a:r>
            <a:endParaRPr lang="sv-SE" sz="2000" b="1" dirty="0"/>
          </a:p>
        </p:txBody>
      </p:sp>
      <p:pic>
        <p:nvPicPr>
          <p:cNvPr id="5" name="Picture 2"/>
          <p:cNvPicPr>
            <a:picLocks noChangeAspect="1" noChangeArrowheads="1"/>
          </p:cNvPicPr>
          <p:nvPr/>
        </p:nvPicPr>
        <p:blipFill>
          <a:blip r:embed="rId2" cstate="print"/>
          <a:srcRect/>
          <a:stretch>
            <a:fillRect/>
          </a:stretch>
        </p:blipFill>
        <p:spPr bwMode="auto">
          <a:xfrm>
            <a:off x="5166486" y="836712"/>
            <a:ext cx="3558042" cy="252028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148064" y="3717032"/>
            <a:ext cx="3663407" cy="2664296"/>
          </a:xfrm>
          <a:prstGeom prst="rect">
            <a:avLst/>
          </a:prstGeom>
          <a:noFill/>
          <a:ln w="9525">
            <a:noFill/>
            <a:miter lim="800000"/>
            <a:headEnd/>
            <a:tailEnd/>
          </a:ln>
        </p:spPr>
      </p:pic>
      <p:sp>
        <p:nvSpPr>
          <p:cNvPr id="7" name="textruta 6"/>
          <p:cNvSpPr txBox="1"/>
          <p:nvPr/>
        </p:nvSpPr>
        <p:spPr>
          <a:xfrm>
            <a:off x="323528" y="908720"/>
            <a:ext cx="4536504" cy="2862322"/>
          </a:xfrm>
          <a:prstGeom prst="rect">
            <a:avLst/>
          </a:prstGeom>
          <a:noFill/>
        </p:spPr>
        <p:txBody>
          <a:bodyPr wrap="square" rtlCol="0">
            <a:spAutoFit/>
          </a:bodyPr>
          <a:lstStyle/>
          <a:p>
            <a:r>
              <a:rPr lang="sv-SE" b="1" dirty="0" smtClean="0"/>
              <a:t>Dagens samhälle:</a:t>
            </a:r>
          </a:p>
          <a:p>
            <a:r>
              <a:rPr lang="sv-SE" dirty="0" smtClean="0"/>
              <a:t>Vårt samhälle är idag ett förstorat brukssamhälle. Du arbetade på bruket och sov i arbetarbostäderna.</a:t>
            </a:r>
          </a:p>
          <a:p>
            <a:r>
              <a:rPr lang="sv-SE" dirty="0" smtClean="0"/>
              <a:t>Nu har vi sovstäder runt de större städerna. Dagens sovstäder är inte designade för att vistas där under dagtid . Har alltid skapat ensamhet för de som inte har något arbete att gå till.  </a:t>
            </a:r>
          </a:p>
          <a:p>
            <a:endParaRPr lang="sv-SE" dirty="0"/>
          </a:p>
        </p:txBody>
      </p:sp>
      <p:sp>
        <p:nvSpPr>
          <p:cNvPr id="8" name="textruta 7"/>
          <p:cNvSpPr txBox="1"/>
          <p:nvPr/>
        </p:nvSpPr>
        <p:spPr>
          <a:xfrm>
            <a:off x="251520" y="3501008"/>
            <a:ext cx="4464496" cy="2862322"/>
          </a:xfrm>
          <a:prstGeom prst="rect">
            <a:avLst/>
          </a:prstGeom>
          <a:noFill/>
        </p:spPr>
        <p:txBody>
          <a:bodyPr wrap="square" rtlCol="0">
            <a:spAutoFit/>
          </a:bodyPr>
          <a:lstStyle/>
          <a:p>
            <a:r>
              <a:rPr lang="sv-SE" b="1" dirty="0" smtClean="0"/>
              <a:t>Morgondagens samhälle:</a:t>
            </a:r>
          </a:p>
          <a:p>
            <a:r>
              <a:rPr lang="sv-SE" dirty="0" smtClean="0"/>
              <a:t> Många sitter hemma och arbetar.  Kraven  är mer lika den medeltida byn där alla bor och arbetar i byn. Det är endast de som arbetar med sin händer som lämnar byn.</a:t>
            </a:r>
          </a:p>
          <a:p>
            <a:r>
              <a:rPr lang="sv-SE" dirty="0" smtClean="0"/>
              <a:t>Detta ger oss seniorer en betydligt bättre utgångsläge för en meningsfull tillvaro.</a:t>
            </a:r>
          </a:p>
          <a:p>
            <a:endParaRPr lang="sv-SE" dirty="0" smtClean="0"/>
          </a:p>
          <a:p>
            <a:r>
              <a:rPr lang="sv-SE" dirty="0" smtClean="0"/>
              <a:t>Samhällsbyggnadskontoret har ännu inte uppfatta förändringens vind. Det kommer.</a:t>
            </a:r>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403648" y="6356350"/>
            <a:ext cx="590465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20</a:t>
            </a:fld>
            <a:endParaRPr lang="sv-SE"/>
          </a:p>
        </p:txBody>
      </p:sp>
      <p:sp>
        <p:nvSpPr>
          <p:cNvPr id="4" name="textruta 3"/>
          <p:cNvSpPr txBox="1"/>
          <p:nvPr/>
        </p:nvSpPr>
        <p:spPr>
          <a:xfrm>
            <a:off x="683568" y="188640"/>
            <a:ext cx="6773586" cy="400110"/>
          </a:xfrm>
          <a:prstGeom prst="rect">
            <a:avLst/>
          </a:prstGeom>
          <a:noFill/>
        </p:spPr>
        <p:txBody>
          <a:bodyPr wrap="none" rtlCol="0">
            <a:spAutoFit/>
          </a:bodyPr>
          <a:lstStyle/>
          <a:p>
            <a:r>
              <a:rPr lang="sv-SE" sz="2000" b="1" dirty="0" smtClean="0"/>
              <a:t>F2:  Alternativ 2:  Ideala lösningen  Campingplats, på höjden.</a:t>
            </a:r>
            <a:endParaRPr lang="sv-SE" sz="2000" b="1" dirty="0"/>
          </a:p>
        </p:txBody>
      </p:sp>
      <p:sp>
        <p:nvSpPr>
          <p:cNvPr id="5" name="textruta 4"/>
          <p:cNvSpPr txBox="1"/>
          <p:nvPr/>
        </p:nvSpPr>
        <p:spPr>
          <a:xfrm>
            <a:off x="323528" y="764704"/>
            <a:ext cx="5760640" cy="3970318"/>
          </a:xfrm>
          <a:prstGeom prst="rect">
            <a:avLst/>
          </a:prstGeom>
          <a:noFill/>
        </p:spPr>
        <p:txBody>
          <a:bodyPr wrap="square" rtlCol="0">
            <a:spAutoFit/>
          </a:bodyPr>
          <a:lstStyle/>
          <a:p>
            <a:r>
              <a:rPr lang="sv-SE" dirty="0" smtClean="0"/>
              <a:t>Bostadsbyggandet är kvar i förindustriell tid när det gäller teknik. Samma som när man byggde pyramiderna. Prislappen därefter.  Beslutsprocesserna är därtill obeskrivligt komplicerade. Det är dags för förändring.</a:t>
            </a:r>
          </a:p>
          <a:p>
            <a:r>
              <a:rPr lang="sv-SE" dirty="0" smtClean="0"/>
              <a:t>Samma grundtanke som i alternativ 1. Samma modultänk. 3-5 seniormodultyper som är godkända punkt slut. </a:t>
            </a:r>
          </a:p>
          <a:p>
            <a:r>
              <a:rPr lang="sv-SE" dirty="0" smtClean="0"/>
              <a:t>Till detta ett ramverk där man kan köra och parkera utsläppsfria fordon. Man placera in och byter moduler allt efter behov utan någon överordnad beslutsprocess. </a:t>
            </a:r>
          </a:p>
          <a:p>
            <a:r>
              <a:rPr lang="sv-SE" dirty="0" smtClean="0"/>
              <a:t>Det är inte bara vi seniorer som behöver anpassa bostaden. Övergången till den cirkulära ekonomin kräver utrymmen av flera olika typer som vi inte kan specificera idag.</a:t>
            </a:r>
          </a:p>
          <a:p>
            <a:r>
              <a:rPr lang="sv-SE" dirty="0" smtClean="0"/>
              <a:t>Man ser ingenting av framtidens behovsbild i dagens plankartor. Någonting för framtidsspanarna att bita i.</a:t>
            </a:r>
            <a:endParaRPr lang="sv-SE" dirty="0"/>
          </a:p>
        </p:txBody>
      </p:sp>
      <p:pic>
        <p:nvPicPr>
          <p:cNvPr id="6" name="Picture 2"/>
          <p:cNvPicPr>
            <a:picLocks noChangeAspect="1" noChangeArrowheads="1"/>
          </p:cNvPicPr>
          <p:nvPr/>
        </p:nvPicPr>
        <p:blipFill>
          <a:blip r:embed="rId2" cstate="print"/>
          <a:srcRect/>
          <a:stretch>
            <a:fillRect/>
          </a:stretch>
        </p:blipFill>
        <p:spPr bwMode="auto">
          <a:xfrm>
            <a:off x="899592" y="4797152"/>
            <a:ext cx="4852645" cy="1550307"/>
          </a:xfrm>
          <a:prstGeom prst="rect">
            <a:avLst/>
          </a:prstGeom>
          <a:noFill/>
          <a:ln w="9525">
            <a:noFill/>
            <a:miter lim="800000"/>
            <a:headEnd/>
            <a:tailEnd/>
          </a:ln>
        </p:spPr>
      </p:pic>
      <p:pic>
        <p:nvPicPr>
          <p:cNvPr id="143362" name="Picture 2"/>
          <p:cNvPicPr>
            <a:picLocks noChangeAspect="1" noChangeArrowheads="1"/>
          </p:cNvPicPr>
          <p:nvPr/>
        </p:nvPicPr>
        <p:blipFill>
          <a:blip r:embed="rId3" cstate="print"/>
          <a:srcRect/>
          <a:stretch>
            <a:fillRect/>
          </a:stretch>
        </p:blipFill>
        <p:spPr bwMode="auto">
          <a:xfrm>
            <a:off x="6660232" y="4797152"/>
            <a:ext cx="1639422" cy="1468503"/>
          </a:xfrm>
          <a:prstGeom prst="rect">
            <a:avLst/>
          </a:prstGeom>
          <a:noFill/>
          <a:ln w="9525">
            <a:noFill/>
            <a:miter lim="800000"/>
            <a:headEnd/>
            <a:tailEnd/>
          </a:ln>
        </p:spPr>
      </p:pic>
      <p:pic>
        <p:nvPicPr>
          <p:cNvPr id="164865" name="Picture 1"/>
          <p:cNvPicPr>
            <a:picLocks noChangeAspect="1" noChangeArrowheads="1"/>
          </p:cNvPicPr>
          <p:nvPr/>
        </p:nvPicPr>
        <p:blipFill>
          <a:blip r:embed="rId4" cstate="print"/>
          <a:srcRect/>
          <a:stretch>
            <a:fillRect/>
          </a:stretch>
        </p:blipFill>
        <p:spPr bwMode="auto">
          <a:xfrm>
            <a:off x="6228184" y="908720"/>
            <a:ext cx="2815251" cy="367240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043608" y="6356350"/>
            <a:ext cx="626469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21</a:t>
            </a:fld>
            <a:endParaRPr lang="sv-SE"/>
          </a:p>
        </p:txBody>
      </p:sp>
      <p:sp>
        <p:nvSpPr>
          <p:cNvPr id="4" name="textruta 3"/>
          <p:cNvSpPr txBox="1"/>
          <p:nvPr/>
        </p:nvSpPr>
        <p:spPr>
          <a:xfrm>
            <a:off x="755576" y="260648"/>
            <a:ext cx="5481180" cy="707886"/>
          </a:xfrm>
          <a:prstGeom prst="rect">
            <a:avLst/>
          </a:prstGeom>
          <a:noFill/>
        </p:spPr>
        <p:txBody>
          <a:bodyPr wrap="none" rtlCol="0">
            <a:spAutoFit/>
          </a:bodyPr>
          <a:lstStyle/>
          <a:p>
            <a:r>
              <a:rPr lang="sv-SE" sz="2000" b="1" dirty="0" smtClean="0"/>
              <a:t>F3:  Alternativ 3  Sammanhållet campus runt ett </a:t>
            </a:r>
            <a:br>
              <a:rPr lang="sv-SE" sz="2000" b="1" dirty="0" smtClean="0"/>
            </a:br>
            <a:r>
              <a:rPr lang="sv-SE" sz="2000" b="1" dirty="0" smtClean="0"/>
              <a:t>vård och omsorgsboende.</a:t>
            </a:r>
            <a:endParaRPr lang="sv-SE" sz="2000" b="1" dirty="0"/>
          </a:p>
        </p:txBody>
      </p:sp>
      <p:sp>
        <p:nvSpPr>
          <p:cNvPr id="5" name="textruta 4"/>
          <p:cNvSpPr txBox="1"/>
          <p:nvPr/>
        </p:nvSpPr>
        <p:spPr>
          <a:xfrm>
            <a:off x="179512" y="908720"/>
            <a:ext cx="8640960" cy="1200329"/>
          </a:xfrm>
          <a:prstGeom prst="rect">
            <a:avLst/>
          </a:prstGeom>
          <a:noFill/>
        </p:spPr>
        <p:txBody>
          <a:bodyPr wrap="square" rtlCol="0">
            <a:spAutoFit/>
          </a:bodyPr>
          <a:lstStyle/>
          <a:p>
            <a:r>
              <a:rPr lang="sv-SE" dirty="0" smtClean="0"/>
              <a:t>I detta alternativ bygger vi istället ett sammanhållet campus, som ett universitetsområde, runt ett vård och omsorgsboende. Alla verksamheterna flyter ihop.  Som tidigare 3-5 olika lägenhetstyper i små fastigheter som är lätta att bygga om utifrån ändrade behov. Den självkörande bilen får självklart plats.</a:t>
            </a:r>
            <a:endParaRPr lang="sv-SE" dirty="0"/>
          </a:p>
        </p:txBody>
      </p:sp>
      <p:pic>
        <p:nvPicPr>
          <p:cNvPr id="144386" name="Picture 2"/>
          <p:cNvPicPr>
            <a:picLocks noChangeAspect="1" noChangeArrowheads="1"/>
          </p:cNvPicPr>
          <p:nvPr/>
        </p:nvPicPr>
        <p:blipFill>
          <a:blip r:embed="rId2" cstate="print"/>
          <a:srcRect/>
          <a:stretch>
            <a:fillRect/>
          </a:stretch>
        </p:blipFill>
        <p:spPr bwMode="auto">
          <a:xfrm>
            <a:off x="251520" y="2852936"/>
            <a:ext cx="2952328" cy="3130656"/>
          </a:xfrm>
          <a:prstGeom prst="rect">
            <a:avLst/>
          </a:prstGeom>
          <a:noFill/>
          <a:ln w="9525">
            <a:noFill/>
            <a:miter lim="800000"/>
            <a:headEnd/>
            <a:tailEnd/>
          </a:ln>
        </p:spPr>
      </p:pic>
      <p:pic>
        <p:nvPicPr>
          <p:cNvPr id="144389" name="Picture 5"/>
          <p:cNvPicPr>
            <a:picLocks noChangeAspect="1" noChangeArrowheads="1"/>
          </p:cNvPicPr>
          <p:nvPr/>
        </p:nvPicPr>
        <p:blipFill>
          <a:blip r:embed="rId3" cstate="print"/>
          <a:srcRect/>
          <a:stretch>
            <a:fillRect/>
          </a:stretch>
        </p:blipFill>
        <p:spPr bwMode="auto">
          <a:xfrm>
            <a:off x="4067944" y="1988840"/>
            <a:ext cx="4827451" cy="440711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259632" y="6356350"/>
            <a:ext cx="6048672"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22</a:t>
            </a:fld>
            <a:endParaRPr lang="sv-SE"/>
          </a:p>
        </p:txBody>
      </p:sp>
      <p:sp>
        <p:nvSpPr>
          <p:cNvPr id="4" name="textruta 3"/>
          <p:cNvSpPr txBox="1"/>
          <p:nvPr/>
        </p:nvSpPr>
        <p:spPr>
          <a:xfrm>
            <a:off x="755576" y="260648"/>
            <a:ext cx="5209375" cy="400110"/>
          </a:xfrm>
          <a:prstGeom prst="rect">
            <a:avLst/>
          </a:prstGeom>
          <a:noFill/>
        </p:spPr>
        <p:txBody>
          <a:bodyPr wrap="none" rtlCol="0">
            <a:spAutoFit/>
          </a:bodyPr>
          <a:lstStyle/>
          <a:p>
            <a:r>
              <a:rPr lang="sv-SE" sz="2000" b="1" dirty="0" smtClean="0"/>
              <a:t>G:  Nuvarande trygghetsboende, </a:t>
            </a:r>
            <a:r>
              <a:rPr lang="sv-SE" sz="2000" b="1" dirty="0" err="1" smtClean="0"/>
              <a:t>Boveria</a:t>
            </a:r>
            <a:r>
              <a:rPr lang="sv-SE" sz="2000" b="1" dirty="0" smtClean="0"/>
              <a:t>, mm.</a:t>
            </a:r>
            <a:endParaRPr lang="sv-SE" sz="2000" b="1" dirty="0"/>
          </a:p>
        </p:txBody>
      </p:sp>
      <p:sp>
        <p:nvSpPr>
          <p:cNvPr id="5" name="textruta 4"/>
          <p:cNvSpPr txBox="1"/>
          <p:nvPr/>
        </p:nvSpPr>
        <p:spPr>
          <a:xfrm>
            <a:off x="683568" y="908720"/>
            <a:ext cx="6513771" cy="2585323"/>
          </a:xfrm>
          <a:prstGeom prst="rect">
            <a:avLst/>
          </a:prstGeom>
          <a:noFill/>
        </p:spPr>
        <p:txBody>
          <a:bodyPr wrap="none" rtlCol="0">
            <a:spAutoFit/>
          </a:bodyPr>
          <a:lstStyle/>
          <a:p>
            <a:r>
              <a:rPr lang="sv-SE" dirty="0" smtClean="0"/>
              <a:t>Välkända alternativ som inte behöver någon ytterligare beskrivning.</a:t>
            </a:r>
          </a:p>
          <a:p>
            <a:r>
              <a:rPr lang="sv-SE" dirty="0" smtClean="0"/>
              <a:t>Traditionellt boende med mer gemensamma ytor.</a:t>
            </a:r>
          </a:p>
          <a:p>
            <a:endParaRPr lang="sv-SE" dirty="0" smtClean="0"/>
          </a:p>
          <a:p>
            <a:r>
              <a:rPr lang="sv-SE" dirty="0" smtClean="0"/>
              <a:t>Finns det plats i bostaden för att installera tekniken?</a:t>
            </a:r>
          </a:p>
          <a:p>
            <a:r>
              <a:rPr lang="sv-SE" dirty="0" smtClean="0"/>
              <a:t>Var parkerar jag min självkörande bil i anslutning till bostaden?</a:t>
            </a:r>
          </a:p>
          <a:p>
            <a:endParaRPr lang="sv-SE" dirty="0" smtClean="0"/>
          </a:p>
          <a:p>
            <a:endParaRPr lang="sv-SE" dirty="0" smtClean="0"/>
          </a:p>
          <a:p>
            <a:endParaRPr lang="sv-SE" dirty="0" smtClean="0"/>
          </a:p>
          <a:p>
            <a:endParaRPr lang="sv-SE" dirty="0"/>
          </a:p>
        </p:txBody>
      </p:sp>
      <p:pic>
        <p:nvPicPr>
          <p:cNvPr id="138242" name="Picture 2"/>
          <p:cNvPicPr>
            <a:picLocks noChangeAspect="1" noChangeArrowheads="1"/>
          </p:cNvPicPr>
          <p:nvPr/>
        </p:nvPicPr>
        <p:blipFill>
          <a:blip r:embed="rId2" cstate="print"/>
          <a:srcRect/>
          <a:stretch>
            <a:fillRect/>
          </a:stretch>
        </p:blipFill>
        <p:spPr bwMode="auto">
          <a:xfrm>
            <a:off x="683568" y="3212976"/>
            <a:ext cx="3496816" cy="2413995"/>
          </a:xfrm>
          <a:prstGeom prst="rect">
            <a:avLst/>
          </a:prstGeom>
          <a:noFill/>
          <a:ln w="9525">
            <a:noFill/>
            <a:miter lim="800000"/>
            <a:headEnd/>
            <a:tailEnd/>
          </a:ln>
        </p:spPr>
      </p:pic>
      <p:pic>
        <p:nvPicPr>
          <p:cNvPr id="138243" name="Picture 3"/>
          <p:cNvPicPr>
            <a:picLocks noChangeAspect="1" noChangeArrowheads="1"/>
          </p:cNvPicPr>
          <p:nvPr/>
        </p:nvPicPr>
        <p:blipFill>
          <a:blip r:embed="rId3" cstate="print"/>
          <a:srcRect/>
          <a:stretch>
            <a:fillRect/>
          </a:stretch>
        </p:blipFill>
        <p:spPr bwMode="auto">
          <a:xfrm>
            <a:off x="4499992" y="4005064"/>
            <a:ext cx="3952875" cy="1676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23</a:t>
            </a:fld>
            <a:endParaRPr lang="sv-SE"/>
          </a:p>
        </p:txBody>
      </p:sp>
      <p:sp>
        <p:nvSpPr>
          <p:cNvPr id="4" name="textruta 3"/>
          <p:cNvSpPr txBox="1"/>
          <p:nvPr/>
        </p:nvSpPr>
        <p:spPr>
          <a:xfrm>
            <a:off x="755576" y="260648"/>
            <a:ext cx="3714928" cy="400110"/>
          </a:xfrm>
          <a:prstGeom prst="rect">
            <a:avLst/>
          </a:prstGeom>
          <a:noFill/>
        </p:spPr>
        <p:txBody>
          <a:bodyPr wrap="none" rtlCol="0">
            <a:spAutoFit/>
          </a:bodyPr>
          <a:lstStyle/>
          <a:p>
            <a:r>
              <a:rPr lang="sv-SE" sz="2000" b="1" dirty="0" smtClean="0"/>
              <a:t>H:  Bo i fristående bostadsmodul.</a:t>
            </a:r>
            <a:endParaRPr lang="sv-SE" sz="2000" b="1" dirty="0"/>
          </a:p>
        </p:txBody>
      </p:sp>
      <p:sp>
        <p:nvSpPr>
          <p:cNvPr id="5" name="textruta 4"/>
          <p:cNvSpPr txBox="1"/>
          <p:nvPr/>
        </p:nvSpPr>
        <p:spPr>
          <a:xfrm>
            <a:off x="323528" y="980728"/>
            <a:ext cx="8496944" cy="923330"/>
          </a:xfrm>
          <a:prstGeom prst="rect">
            <a:avLst/>
          </a:prstGeom>
          <a:noFill/>
        </p:spPr>
        <p:txBody>
          <a:bodyPr wrap="square" rtlCol="0">
            <a:spAutoFit/>
          </a:bodyPr>
          <a:lstStyle/>
          <a:p>
            <a:r>
              <a:rPr lang="sv-SE" dirty="0" smtClean="0"/>
              <a:t>Kanske vill senioren bo hos något barn, barnbarn, syskon mm. som har en stor tomt. </a:t>
            </a:r>
            <a:br>
              <a:rPr lang="sv-SE" dirty="0" smtClean="0"/>
            </a:br>
            <a:r>
              <a:rPr lang="sv-SE" dirty="0" smtClean="0"/>
              <a:t>(temporärt Attefallshus) . Kommunen skall uppmuntra detta boendealternativ.</a:t>
            </a:r>
          </a:p>
          <a:p>
            <a:r>
              <a:rPr lang="sv-SE" dirty="0" smtClean="0"/>
              <a:t>Vård och omsorg erbjuder samma bostadsmoduler ,som under F1, i detta alternativ.</a:t>
            </a:r>
          </a:p>
        </p:txBody>
      </p:sp>
      <p:pic>
        <p:nvPicPr>
          <p:cNvPr id="10" name="Picture 4"/>
          <p:cNvPicPr>
            <a:picLocks noChangeAspect="1" noChangeArrowheads="1"/>
          </p:cNvPicPr>
          <p:nvPr/>
        </p:nvPicPr>
        <p:blipFill>
          <a:blip r:embed="rId2" cstate="print"/>
          <a:srcRect/>
          <a:stretch>
            <a:fillRect/>
          </a:stretch>
        </p:blipFill>
        <p:spPr bwMode="auto">
          <a:xfrm>
            <a:off x="1691680" y="2276872"/>
            <a:ext cx="6117550" cy="393970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BEB38843-610C-4D30-A956-3FA83FFAB0F1}" type="slidenum">
              <a:rPr lang="sv-SE" sz="2000" smtClean="0"/>
              <a:pPr/>
              <a:t>24</a:t>
            </a:fld>
            <a:endParaRPr lang="sv-SE" sz="2000" dirty="0"/>
          </a:p>
        </p:txBody>
      </p:sp>
      <p:sp>
        <p:nvSpPr>
          <p:cNvPr id="4" name="textruta 3"/>
          <p:cNvSpPr txBox="1"/>
          <p:nvPr/>
        </p:nvSpPr>
        <p:spPr>
          <a:xfrm>
            <a:off x="323528" y="404664"/>
            <a:ext cx="8676456" cy="4832092"/>
          </a:xfrm>
          <a:prstGeom prst="rect">
            <a:avLst/>
          </a:prstGeom>
          <a:noFill/>
        </p:spPr>
        <p:txBody>
          <a:bodyPr wrap="square" rtlCol="0">
            <a:spAutoFit/>
          </a:bodyPr>
          <a:lstStyle/>
          <a:p>
            <a:r>
              <a:rPr lang="sv-SE" sz="2000" b="1" dirty="0" smtClean="0"/>
              <a:t>          I:  Datasäkerhet i lösningarna  E till H.  </a:t>
            </a:r>
          </a:p>
          <a:p>
            <a:endParaRPr lang="sv-SE" dirty="0" smtClean="0"/>
          </a:p>
          <a:p>
            <a:r>
              <a:rPr lang="sv-SE" dirty="0" smtClean="0"/>
              <a:t>Vi måste ha ett nät som stöttar verksamheten. </a:t>
            </a:r>
            <a:br>
              <a:rPr lang="sv-SE" dirty="0" smtClean="0"/>
            </a:br>
            <a:r>
              <a:rPr lang="sv-SE" dirty="0" smtClean="0"/>
              <a:t>På ett företag har du nätet inom företaget och dörren är låst. Enda sättet att komma in är att gå via brandvägg  och övriga säkerhetslösningar.</a:t>
            </a:r>
          </a:p>
          <a:p>
            <a:r>
              <a:rPr lang="sv-SE" dirty="0" smtClean="0"/>
              <a:t>I  vårdfallet har du ett nät som går ut till alla vårdtagare.  Det finns inget dörr att låsa.</a:t>
            </a:r>
          </a:p>
          <a:p>
            <a:endParaRPr lang="sv-SE" dirty="0" smtClean="0"/>
          </a:p>
          <a:p>
            <a:r>
              <a:rPr lang="sv-SE" b="1" dirty="0" smtClean="0"/>
              <a:t>Vi behöver ett slutet nät för att hindra hackers ett ”Samhällsnät”:</a:t>
            </a:r>
          </a:p>
          <a:p>
            <a:r>
              <a:rPr lang="sv-SE" dirty="0" smtClean="0"/>
              <a:t>Hackern kopplar in sin hackerutrustning i farmors lägenhet.  Hackern är nu inne i nätet.</a:t>
            </a:r>
          </a:p>
          <a:p>
            <a:r>
              <a:rPr lang="sv-SE" dirty="0" smtClean="0"/>
              <a:t>Nu gäller det bara att ställa om arvtantens  medicinering  för att påskynda utbetalningen </a:t>
            </a:r>
          </a:p>
          <a:p>
            <a:r>
              <a:rPr lang="sv-SE" dirty="0" smtClean="0"/>
              <a:t>av arvet. </a:t>
            </a:r>
          </a:p>
          <a:p>
            <a:endParaRPr lang="sv-SE" dirty="0" smtClean="0"/>
          </a:p>
          <a:p>
            <a:r>
              <a:rPr lang="sv-SE" b="1" dirty="0" smtClean="0"/>
              <a:t>Du behöver ett öppet nät för kommunikation med omvärlden .</a:t>
            </a:r>
          </a:p>
          <a:p>
            <a:endParaRPr lang="sv-SE" dirty="0" smtClean="0"/>
          </a:p>
          <a:p>
            <a:r>
              <a:rPr lang="sv-SE" b="1" dirty="0" smtClean="0"/>
              <a:t>Strömmen går:</a:t>
            </a:r>
            <a:r>
              <a:rPr lang="sv-SE" dirty="0" smtClean="0"/>
              <a:t> Det finns en massa system i lägenheten som slutar att fungera.</a:t>
            </a:r>
          </a:p>
          <a:p>
            <a:endParaRPr lang="sv-SE" dirty="0" smtClean="0"/>
          </a:p>
          <a:p>
            <a:endParaRPr lang="sv-SE" dirty="0"/>
          </a:p>
        </p:txBody>
      </p:sp>
      <p:sp>
        <p:nvSpPr>
          <p:cNvPr id="5" name="Platshållare för sidfot 4"/>
          <p:cNvSpPr>
            <a:spLocks noGrp="1"/>
          </p:cNvSpPr>
          <p:nvPr>
            <p:ph type="ftr" sz="quarter" idx="11"/>
          </p:nvPr>
        </p:nvSpPr>
        <p:spPr>
          <a:xfrm>
            <a:off x="1835696" y="6356350"/>
            <a:ext cx="5472608"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dresultat för fiberpatchpanel"/>
          <p:cNvPicPr>
            <a:picLocks noChangeAspect="1" noChangeArrowheads="1"/>
          </p:cNvPicPr>
          <p:nvPr/>
        </p:nvPicPr>
        <p:blipFill>
          <a:blip r:embed="rId3" cstate="print"/>
          <a:srcRect/>
          <a:stretch>
            <a:fillRect/>
          </a:stretch>
        </p:blipFill>
        <p:spPr bwMode="auto">
          <a:xfrm>
            <a:off x="4716016" y="4437112"/>
            <a:ext cx="1440160" cy="1178842"/>
          </a:xfrm>
          <a:prstGeom prst="rect">
            <a:avLst/>
          </a:prstGeom>
          <a:noFill/>
        </p:spPr>
      </p:pic>
      <p:sp>
        <p:nvSpPr>
          <p:cNvPr id="88" name="Rektangel 87"/>
          <p:cNvSpPr/>
          <p:nvPr/>
        </p:nvSpPr>
        <p:spPr>
          <a:xfrm>
            <a:off x="4355976" y="5661248"/>
            <a:ext cx="1728192" cy="9361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0" name="Rak 89"/>
          <p:cNvCxnSpPr/>
          <p:nvPr/>
        </p:nvCxnSpPr>
        <p:spPr>
          <a:xfrm>
            <a:off x="1259632" y="4005064"/>
            <a:ext cx="3024336" cy="1800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Rak 90"/>
          <p:cNvCxnSpPr>
            <a:stCxn id="52" idx="2"/>
          </p:cNvCxnSpPr>
          <p:nvPr/>
        </p:nvCxnSpPr>
        <p:spPr>
          <a:xfrm>
            <a:off x="4029042" y="3979420"/>
            <a:ext cx="614966" cy="16098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 name="Picture 10" descr="http://ecx.images-amazon.com/images/I/61bn5aXBRdL._SL1500_.jpg"/>
          <p:cNvPicPr>
            <a:picLocks noChangeAspect="1" noChangeArrowheads="1"/>
          </p:cNvPicPr>
          <p:nvPr/>
        </p:nvPicPr>
        <p:blipFill>
          <a:blip r:embed="rId4" cstate="print"/>
          <a:srcRect/>
          <a:stretch>
            <a:fillRect/>
          </a:stretch>
        </p:blipFill>
        <p:spPr bwMode="auto">
          <a:xfrm>
            <a:off x="6228184" y="1052736"/>
            <a:ext cx="1368152" cy="1368152"/>
          </a:xfrm>
          <a:prstGeom prst="rect">
            <a:avLst/>
          </a:prstGeom>
          <a:noFill/>
        </p:spPr>
      </p:pic>
      <p:pic>
        <p:nvPicPr>
          <p:cNvPr id="103" name="Picture 8"/>
          <p:cNvPicPr>
            <a:picLocks noChangeAspect="1" noChangeArrowheads="1"/>
          </p:cNvPicPr>
          <p:nvPr/>
        </p:nvPicPr>
        <p:blipFill>
          <a:blip r:embed="rId5" cstate="print"/>
          <a:srcRect/>
          <a:stretch>
            <a:fillRect/>
          </a:stretch>
        </p:blipFill>
        <p:spPr bwMode="auto">
          <a:xfrm>
            <a:off x="7740352" y="4437112"/>
            <a:ext cx="720080" cy="598854"/>
          </a:xfrm>
          <a:prstGeom prst="rect">
            <a:avLst/>
          </a:prstGeom>
          <a:noFill/>
          <a:ln w="9525">
            <a:noFill/>
            <a:miter lim="800000"/>
            <a:headEnd/>
            <a:tailEnd/>
          </a:ln>
        </p:spPr>
      </p:pic>
      <p:pic>
        <p:nvPicPr>
          <p:cNvPr id="104" name="Picture 6"/>
          <p:cNvPicPr>
            <a:picLocks noChangeAspect="1" noChangeArrowheads="1"/>
          </p:cNvPicPr>
          <p:nvPr/>
        </p:nvPicPr>
        <p:blipFill>
          <a:blip r:embed="rId6" cstate="print"/>
          <a:srcRect/>
          <a:stretch>
            <a:fillRect/>
          </a:stretch>
        </p:blipFill>
        <p:spPr bwMode="auto">
          <a:xfrm>
            <a:off x="7308304" y="2420888"/>
            <a:ext cx="1432979" cy="792088"/>
          </a:xfrm>
          <a:prstGeom prst="rect">
            <a:avLst/>
          </a:prstGeom>
          <a:noFill/>
          <a:ln w="9525">
            <a:noFill/>
            <a:miter lim="800000"/>
            <a:headEnd/>
            <a:tailEnd/>
          </a:ln>
        </p:spPr>
      </p:pic>
      <p:sp>
        <p:nvSpPr>
          <p:cNvPr id="105" name="Ellips 104"/>
          <p:cNvSpPr/>
          <p:nvPr/>
        </p:nvSpPr>
        <p:spPr>
          <a:xfrm>
            <a:off x="6156176" y="260648"/>
            <a:ext cx="2736304" cy="6048672"/>
          </a:xfrm>
          <a:prstGeom prst="ellipse">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0" name="Picture 5"/>
          <p:cNvPicPr>
            <a:picLocks noChangeAspect="1" noChangeArrowheads="1"/>
          </p:cNvPicPr>
          <p:nvPr/>
        </p:nvPicPr>
        <p:blipFill>
          <a:blip r:embed="rId7" cstate="print"/>
          <a:srcRect/>
          <a:stretch>
            <a:fillRect/>
          </a:stretch>
        </p:blipFill>
        <p:spPr bwMode="auto">
          <a:xfrm>
            <a:off x="6588224" y="3645024"/>
            <a:ext cx="864096" cy="484242"/>
          </a:xfrm>
          <a:prstGeom prst="rect">
            <a:avLst/>
          </a:prstGeom>
          <a:noFill/>
          <a:ln w="9525">
            <a:noFill/>
            <a:miter lim="800000"/>
            <a:headEnd/>
            <a:tailEnd/>
          </a:ln>
        </p:spPr>
      </p:pic>
      <p:cxnSp>
        <p:nvCxnSpPr>
          <p:cNvPr id="97" name="Rak 96"/>
          <p:cNvCxnSpPr>
            <a:stCxn id="88" idx="1"/>
          </p:cNvCxnSpPr>
          <p:nvPr/>
        </p:nvCxnSpPr>
        <p:spPr>
          <a:xfrm flipH="1">
            <a:off x="3131840" y="6129300"/>
            <a:ext cx="1224136" cy="36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29" name="Object 4"/>
          <p:cNvGraphicFramePr>
            <a:graphicFrameLocks/>
          </p:cNvGraphicFramePr>
          <p:nvPr/>
        </p:nvGraphicFramePr>
        <p:xfrm>
          <a:off x="2627784" y="5733256"/>
          <a:ext cx="576064" cy="720080"/>
        </p:xfrm>
        <a:graphic>
          <a:graphicData uri="http://schemas.openxmlformats.org/presentationml/2006/ole">
            <p:oleObj spid="_x0000_s40962" name="ClipArt" r:id="rId8" imgW="2733480" imgH="3824280" progId="">
              <p:embed/>
            </p:oleObj>
          </a:graphicData>
        </a:graphic>
      </p:graphicFrame>
      <p:sp>
        <p:nvSpPr>
          <p:cNvPr id="116" name="Magnetskiva 115"/>
          <p:cNvSpPr/>
          <p:nvPr/>
        </p:nvSpPr>
        <p:spPr>
          <a:xfrm>
            <a:off x="1331640" y="5805264"/>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9" name="Rak 118"/>
          <p:cNvCxnSpPr/>
          <p:nvPr/>
        </p:nvCxnSpPr>
        <p:spPr>
          <a:xfrm flipH="1">
            <a:off x="1763688" y="6021288"/>
            <a:ext cx="86409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Bildresultat för fiberpatchpanel"/>
          <p:cNvPicPr>
            <a:picLocks noChangeAspect="1" noChangeArrowheads="1"/>
          </p:cNvPicPr>
          <p:nvPr/>
        </p:nvPicPr>
        <p:blipFill>
          <a:blip r:embed="rId9" cstate="print"/>
          <a:srcRect/>
          <a:stretch>
            <a:fillRect/>
          </a:stretch>
        </p:blipFill>
        <p:spPr bwMode="auto">
          <a:xfrm>
            <a:off x="2195736" y="3501008"/>
            <a:ext cx="1296144" cy="973399"/>
          </a:xfrm>
          <a:prstGeom prst="rect">
            <a:avLst/>
          </a:prstGeom>
          <a:noFill/>
        </p:spPr>
      </p:pic>
      <p:grpSp>
        <p:nvGrpSpPr>
          <p:cNvPr id="11" name="Grupp 11"/>
          <p:cNvGrpSpPr/>
          <p:nvPr/>
        </p:nvGrpSpPr>
        <p:grpSpPr>
          <a:xfrm>
            <a:off x="323528" y="1772816"/>
            <a:ext cx="1778496" cy="1642124"/>
            <a:chOff x="1763688" y="980728"/>
            <a:chExt cx="2426568" cy="2304256"/>
          </a:xfrm>
        </p:grpSpPr>
        <p:sp>
          <p:nvSpPr>
            <p:cNvPr id="2" name="Rektangel 1"/>
            <p:cNvSpPr/>
            <p:nvPr/>
          </p:nvSpPr>
          <p:spPr>
            <a:xfrm>
              <a:off x="1763688" y="980728"/>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p:cNvSpPr/>
            <p:nvPr/>
          </p:nvSpPr>
          <p:spPr>
            <a:xfrm>
              <a:off x="2987824" y="980728"/>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2987824" y="1556792"/>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1763688" y="1556792"/>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1763688" y="2132856"/>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2987824" y="2132856"/>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p:cNvSpPr/>
            <p:nvPr/>
          </p:nvSpPr>
          <p:spPr>
            <a:xfrm>
              <a:off x="1763688" y="2708920"/>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p:cNvSpPr/>
            <p:nvPr/>
          </p:nvSpPr>
          <p:spPr>
            <a:xfrm>
              <a:off x="2987824" y="2708920"/>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1" name="Rektangel 30"/>
          <p:cNvSpPr/>
          <p:nvPr/>
        </p:nvSpPr>
        <p:spPr>
          <a:xfrm>
            <a:off x="851294" y="3722838"/>
            <a:ext cx="738872" cy="256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3" name="Rak 32"/>
          <p:cNvCxnSpPr/>
          <p:nvPr/>
        </p:nvCxnSpPr>
        <p:spPr>
          <a:xfrm>
            <a:off x="692964" y="3260991"/>
            <a:ext cx="211106" cy="4618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p:nvCxnSpPr>
        <p:spPr>
          <a:xfrm>
            <a:off x="798517" y="2799143"/>
            <a:ext cx="158330" cy="9236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851294" y="2388612"/>
            <a:ext cx="158330" cy="1334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ak 37"/>
          <p:cNvCxnSpPr/>
          <p:nvPr/>
        </p:nvCxnSpPr>
        <p:spPr>
          <a:xfrm>
            <a:off x="956847" y="1978081"/>
            <a:ext cx="105553" cy="17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ak 39"/>
          <p:cNvCxnSpPr/>
          <p:nvPr/>
        </p:nvCxnSpPr>
        <p:spPr>
          <a:xfrm flipH="1">
            <a:off x="1326283" y="1978081"/>
            <a:ext cx="52777" cy="17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ak 41"/>
          <p:cNvCxnSpPr/>
          <p:nvPr/>
        </p:nvCxnSpPr>
        <p:spPr>
          <a:xfrm flipH="1">
            <a:off x="1379059" y="2388612"/>
            <a:ext cx="105553" cy="1334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Rak 44"/>
          <p:cNvCxnSpPr/>
          <p:nvPr/>
        </p:nvCxnSpPr>
        <p:spPr>
          <a:xfrm flipH="1">
            <a:off x="1431836" y="2799143"/>
            <a:ext cx="211106" cy="9236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Rak 46"/>
          <p:cNvCxnSpPr/>
          <p:nvPr/>
        </p:nvCxnSpPr>
        <p:spPr>
          <a:xfrm flipH="1">
            <a:off x="1537389" y="3209674"/>
            <a:ext cx="263883" cy="513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 name="Grupp 50"/>
          <p:cNvGrpSpPr/>
          <p:nvPr/>
        </p:nvGrpSpPr>
        <p:grpSpPr>
          <a:xfrm>
            <a:off x="3131840" y="1772816"/>
            <a:ext cx="1778496" cy="1642124"/>
            <a:chOff x="1763688" y="980728"/>
            <a:chExt cx="2426568" cy="2304256"/>
          </a:xfrm>
        </p:grpSpPr>
        <p:sp>
          <p:nvSpPr>
            <p:cNvPr id="61" name="Rektangel 60"/>
            <p:cNvSpPr/>
            <p:nvPr/>
          </p:nvSpPr>
          <p:spPr>
            <a:xfrm>
              <a:off x="1763688" y="980728"/>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2" name="Rektangel 61"/>
            <p:cNvSpPr/>
            <p:nvPr/>
          </p:nvSpPr>
          <p:spPr>
            <a:xfrm>
              <a:off x="2987824" y="980728"/>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Rektangel 62"/>
            <p:cNvSpPr/>
            <p:nvPr/>
          </p:nvSpPr>
          <p:spPr>
            <a:xfrm>
              <a:off x="2987824" y="1556792"/>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Rektangel 63"/>
            <p:cNvSpPr/>
            <p:nvPr/>
          </p:nvSpPr>
          <p:spPr>
            <a:xfrm>
              <a:off x="1763688" y="1556792"/>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p:cNvSpPr/>
            <p:nvPr/>
          </p:nvSpPr>
          <p:spPr>
            <a:xfrm>
              <a:off x="1763688" y="2132856"/>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ktangel 65"/>
            <p:cNvSpPr/>
            <p:nvPr/>
          </p:nvSpPr>
          <p:spPr>
            <a:xfrm>
              <a:off x="2987824" y="2132856"/>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Rektangel 66"/>
            <p:cNvSpPr/>
            <p:nvPr/>
          </p:nvSpPr>
          <p:spPr>
            <a:xfrm>
              <a:off x="1763688" y="2708920"/>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67"/>
            <p:cNvSpPr/>
            <p:nvPr/>
          </p:nvSpPr>
          <p:spPr>
            <a:xfrm>
              <a:off x="2987824" y="2708920"/>
              <a:ext cx="1202432" cy="576064"/>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52" name="Rektangel 51"/>
          <p:cNvSpPr/>
          <p:nvPr/>
        </p:nvSpPr>
        <p:spPr>
          <a:xfrm>
            <a:off x="3659606" y="3722838"/>
            <a:ext cx="738872" cy="2565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53" name="Rak 52"/>
          <p:cNvCxnSpPr/>
          <p:nvPr/>
        </p:nvCxnSpPr>
        <p:spPr>
          <a:xfrm>
            <a:off x="3501276" y="3260991"/>
            <a:ext cx="211106" cy="4618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Rak 53"/>
          <p:cNvCxnSpPr/>
          <p:nvPr/>
        </p:nvCxnSpPr>
        <p:spPr>
          <a:xfrm>
            <a:off x="3606829" y="2799143"/>
            <a:ext cx="158330" cy="9236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Rak 54"/>
          <p:cNvCxnSpPr/>
          <p:nvPr/>
        </p:nvCxnSpPr>
        <p:spPr>
          <a:xfrm>
            <a:off x="3659606" y="2388612"/>
            <a:ext cx="158330" cy="1334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Rak 55"/>
          <p:cNvCxnSpPr/>
          <p:nvPr/>
        </p:nvCxnSpPr>
        <p:spPr>
          <a:xfrm>
            <a:off x="3765159" y="1978081"/>
            <a:ext cx="105553" cy="17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Rak 56"/>
          <p:cNvCxnSpPr/>
          <p:nvPr/>
        </p:nvCxnSpPr>
        <p:spPr>
          <a:xfrm flipH="1">
            <a:off x="4134595" y="1978081"/>
            <a:ext cx="52777" cy="1744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Rak 57"/>
          <p:cNvCxnSpPr/>
          <p:nvPr/>
        </p:nvCxnSpPr>
        <p:spPr>
          <a:xfrm flipH="1">
            <a:off x="4187371" y="2388612"/>
            <a:ext cx="105553" cy="13342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ak 58"/>
          <p:cNvCxnSpPr/>
          <p:nvPr/>
        </p:nvCxnSpPr>
        <p:spPr>
          <a:xfrm flipH="1">
            <a:off x="4240148" y="2799143"/>
            <a:ext cx="211106" cy="9236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Rak 59"/>
          <p:cNvCxnSpPr/>
          <p:nvPr/>
        </p:nvCxnSpPr>
        <p:spPr>
          <a:xfrm flipH="1">
            <a:off x="4345701" y="3209674"/>
            <a:ext cx="263883" cy="5131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Rak 107"/>
          <p:cNvCxnSpPr/>
          <p:nvPr/>
        </p:nvCxnSpPr>
        <p:spPr>
          <a:xfrm flipH="1" flipV="1">
            <a:off x="4860032" y="2348880"/>
            <a:ext cx="1296144" cy="432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ruta 68"/>
          <p:cNvSpPr txBox="1"/>
          <p:nvPr/>
        </p:nvSpPr>
        <p:spPr>
          <a:xfrm>
            <a:off x="539552" y="4005064"/>
            <a:ext cx="1424044" cy="646331"/>
          </a:xfrm>
          <a:prstGeom prst="rect">
            <a:avLst/>
          </a:prstGeom>
          <a:noFill/>
        </p:spPr>
        <p:txBody>
          <a:bodyPr wrap="none" rtlCol="0">
            <a:spAutoFit/>
          </a:bodyPr>
          <a:lstStyle/>
          <a:p>
            <a:r>
              <a:rPr lang="sv-SE" dirty="0" smtClean="0"/>
              <a:t>Passiv </a:t>
            </a:r>
            <a:br>
              <a:rPr lang="sv-SE" dirty="0" smtClean="0"/>
            </a:br>
            <a:r>
              <a:rPr lang="sv-SE" dirty="0" smtClean="0"/>
              <a:t>fiberkoppling</a:t>
            </a:r>
            <a:endParaRPr lang="sv-SE" dirty="0"/>
          </a:p>
        </p:txBody>
      </p:sp>
      <p:sp>
        <p:nvSpPr>
          <p:cNvPr id="132" name="textruta 131"/>
          <p:cNvSpPr txBox="1"/>
          <p:nvPr/>
        </p:nvSpPr>
        <p:spPr>
          <a:xfrm>
            <a:off x="4427984" y="5661248"/>
            <a:ext cx="1457707" cy="923330"/>
          </a:xfrm>
          <a:prstGeom prst="rect">
            <a:avLst/>
          </a:prstGeom>
          <a:noFill/>
        </p:spPr>
        <p:txBody>
          <a:bodyPr wrap="none" rtlCol="0">
            <a:spAutoFit/>
          </a:bodyPr>
          <a:lstStyle/>
          <a:p>
            <a:r>
              <a:rPr lang="sv-SE" dirty="0" smtClean="0"/>
              <a:t>Aktiv fiber-</a:t>
            </a:r>
            <a:br>
              <a:rPr lang="sv-SE" dirty="0" smtClean="0"/>
            </a:br>
            <a:r>
              <a:rPr lang="sv-SE" dirty="0" smtClean="0"/>
              <a:t>koppling med</a:t>
            </a:r>
          </a:p>
          <a:p>
            <a:r>
              <a:rPr lang="sv-SE" dirty="0" smtClean="0"/>
              <a:t>reservkraft</a:t>
            </a:r>
            <a:endParaRPr lang="sv-SE" dirty="0"/>
          </a:p>
        </p:txBody>
      </p:sp>
      <p:sp>
        <p:nvSpPr>
          <p:cNvPr id="133" name="textruta 132"/>
          <p:cNvSpPr txBox="1"/>
          <p:nvPr/>
        </p:nvSpPr>
        <p:spPr>
          <a:xfrm>
            <a:off x="323528" y="5229200"/>
            <a:ext cx="1671676" cy="369332"/>
          </a:xfrm>
          <a:prstGeom prst="rect">
            <a:avLst/>
          </a:prstGeom>
          <a:noFill/>
        </p:spPr>
        <p:txBody>
          <a:bodyPr wrap="none" rtlCol="0">
            <a:spAutoFit/>
          </a:bodyPr>
          <a:lstStyle/>
          <a:p>
            <a:r>
              <a:rPr lang="sv-SE" dirty="0" smtClean="0"/>
              <a:t>Centrala system</a:t>
            </a:r>
            <a:endParaRPr lang="sv-SE" dirty="0"/>
          </a:p>
        </p:txBody>
      </p:sp>
      <p:sp>
        <p:nvSpPr>
          <p:cNvPr id="70" name="Platshållare för bildnummer 54"/>
          <p:cNvSpPr>
            <a:spLocks noGrp="1"/>
          </p:cNvSpPr>
          <p:nvPr>
            <p:ph type="sldNum" sz="quarter" idx="12"/>
          </p:nvPr>
        </p:nvSpPr>
        <p:spPr>
          <a:xfrm>
            <a:off x="6660232" y="6309320"/>
            <a:ext cx="2133600" cy="365125"/>
          </a:xfrm>
        </p:spPr>
        <p:txBody>
          <a:bodyPr/>
          <a:lstStyle/>
          <a:p>
            <a:fld id="{8C89045E-59AD-4807-87C2-EEC2B19C7FFC}" type="slidenum">
              <a:rPr lang="sv-SE" sz="1800" smtClean="0"/>
              <a:pPr/>
              <a:t>25</a:t>
            </a:fld>
            <a:endParaRPr lang="sv-SE" sz="1800" dirty="0"/>
          </a:p>
        </p:txBody>
      </p:sp>
      <p:pic>
        <p:nvPicPr>
          <p:cNvPr id="71" name="Picture 14" descr="Bildresultat för nyckel"/>
          <p:cNvPicPr>
            <a:picLocks noChangeAspect="1" noChangeArrowheads="1"/>
          </p:cNvPicPr>
          <p:nvPr/>
        </p:nvPicPr>
        <p:blipFill>
          <a:blip r:embed="rId10" cstate="print"/>
          <a:srcRect/>
          <a:stretch>
            <a:fillRect/>
          </a:stretch>
        </p:blipFill>
        <p:spPr bwMode="auto">
          <a:xfrm>
            <a:off x="6948264" y="5301208"/>
            <a:ext cx="936104" cy="714113"/>
          </a:xfrm>
          <a:prstGeom prst="rect">
            <a:avLst/>
          </a:prstGeom>
          <a:noFill/>
        </p:spPr>
      </p:pic>
      <p:sp>
        <p:nvSpPr>
          <p:cNvPr id="129" name="Rektangel 128"/>
          <p:cNvSpPr/>
          <p:nvPr/>
        </p:nvSpPr>
        <p:spPr>
          <a:xfrm>
            <a:off x="251520" y="188640"/>
            <a:ext cx="6948264" cy="1231106"/>
          </a:xfrm>
          <a:prstGeom prst="rect">
            <a:avLst/>
          </a:prstGeom>
        </p:spPr>
        <p:txBody>
          <a:bodyPr wrap="square">
            <a:spAutoFit/>
          </a:bodyPr>
          <a:lstStyle/>
          <a:p>
            <a:r>
              <a:rPr lang="sv-SE" b="1" dirty="0" smtClean="0"/>
              <a:t>    I</a:t>
            </a:r>
            <a:r>
              <a:rPr lang="sv-SE" sz="2000" b="1" dirty="0" smtClean="0"/>
              <a:t>:  Samhällsnät</a:t>
            </a:r>
            <a:endParaRPr lang="sv-SE" sz="2000" dirty="0" smtClean="0"/>
          </a:p>
          <a:p>
            <a:r>
              <a:rPr lang="sv-SE" dirty="0" smtClean="0"/>
              <a:t>Bygg ett samhällsnät  för att betjäna seniorens alla tjänster i hemmet. Nätet skall fungerar  även vid  strömavbrott. </a:t>
            </a:r>
            <a:br>
              <a:rPr lang="sv-SE" dirty="0" smtClean="0"/>
            </a:br>
            <a:endParaRPr lang="sv-SE" dirty="0"/>
          </a:p>
        </p:txBody>
      </p:sp>
      <p:sp>
        <p:nvSpPr>
          <p:cNvPr id="77" name="textruta 76"/>
          <p:cNvSpPr txBox="1"/>
          <p:nvPr/>
        </p:nvSpPr>
        <p:spPr>
          <a:xfrm>
            <a:off x="7524328" y="1700808"/>
            <a:ext cx="1059393" cy="369332"/>
          </a:xfrm>
          <a:prstGeom prst="rect">
            <a:avLst/>
          </a:prstGeom>
          <a:noFill/>
        </p:spPr>
        <p:txBody>
          <a:bodyPr wrap="none" rtlCol="0">
            <a:spAutoFit/>
          </a:bodyPr>
          <a:lstStyle/>
          <a:p>
            <a:r>
              <a:rPr lang="sv-SE" dirty="0" smtClean="0"/>
              <a:t>Husrobot</a:t>
            </a:r>
            <a:endParaRPr lang="sv-SE" dirty="0"/>
          </a:p>
        </p:txBody>
      </p:sp>
      <p:sp>
        <p:nvSpPr>
          <p:cNvPr id="78" name="textruta 77"/>
          <p:cNvSpPr txBox="1"/>
          <p:nvPr/>
        </p:nvSpPr>
        <p:spPr>
          <a:xfrm>
            <a:off x="6300192" y="2420888"/>
            <a:ext cx="973664" cy="923330"/>
          </a:xfrm>
          <a:prstGeom prst="rect">
            <a:avLst/>
          </a:prstGeom>
          <a:noFill/>
        </p:spPr>
        <p:txBody>
          <a:bodyPr wrap="none" rtlCol="0">
            <a:spAutoFit/>
          </a:bodyPr>
          <a:lstStyle/>
          <a:p>
            <a:r>
              <a:rPr lang="sv-SE" dirty="0" smtClean="0"/>
              <a:t>Trygg</a:t>
            </a:r>
            <a:br>
              <a:rPr lang="sv-SE" dirty="0" smtClean="0"/>
            </a:br>
            <a:r>
              <a:rPr lang="sv-SE" dirty="0" smtClean="0"/>
              <a:t>hets-</a:t>
            </a:r>
            <a:br>
              <a:rPr lang="sv-SE" dirty="0" smtClean="0"/>
            </a:br>
            <a:r>
              <a:rPr lang="sv-SE" dirty="0" smtClean="0"/>
              <a:t>kameror</a:t>
            </a:r>
            <a:endParaRPr lang="sv-SE" dirty="0"/>
          </a:p>
        </p:txBody>
      </p:sp>
      <p:sp>
        <p:nvSpPr>
          <p:cNvPr id="79" name="textruta 78"/>
          <p:cNvSpPr txBox="1"/>
          <p:nvPr/>
        </p:nvSpPr>
        <p:spPr>
          <a:xfrm>
            <a:off x="7596336" y="3573016"/>
            <a:ext cx="1111971" cy="646331"/>
          </a:xfrm>
          <a:prstGeom prst="rect">
            <a:avLst/>
          </a:prstGeom>
          <a:noFill/>
        </p:spPr>
        <p:txBody>
          <a:bodyPr wrap="none" rtlCol="0">
            <a:spAutoFit/>
          </a:bodyPr>
          <a:lstStyle/>
          <a:p>
            <a:r>
              <a:rPr lang="sv-SE" dirty="0" smtClean="0"/>
              <a:t>Personligt</a:t>
            </a:r>
            <a:br>
              <a:rPr lang="sv-SE" dirty="0" smtClean="0"/>
            </a:br>
            <a:r>
              <a:rPr lang="sv-SE" dirty="0" smtClean="0"/>
              <a:t>larm</a:t>
            </a:r>
            <a:endParaRPr lang="sv-SE" dirty="0"/>
          </a:p>
        </p:txBody>
      </p:sp>
      <p:sp>
        <p:nvSpPr>
          <p:cNvPr id="80" name="textruta 79"/>
          <p:cNvSpPr txBox="1"/>
          <p:nvPr/>
        </p:nvSpPr>
        <p:spPr>
          <a:xfrm>
            <a:off x="6804248" y="4581128"/>
            <a:ext cx="789512" cy="646331"/>
          </a:xfrm>
          <a:prstGeom prst="rect">
            <a:avLst/>
          </a:prstGeom>
          <a:noFill/>
        </p:spPr>
        <p:txBody>
          <a:bodyPr wrap="none" rtlCol="0">
            <a:spAutoFit/>
          </a:bodyPr>
          <a:lstStyle/>
          <a:p>
            <a:r>
              <a:rPr lang="sv-SE" dirty="0" smtClean="0"/>
              <a:t>Övriga</a:t>
            </a:r>
            <a:br>
              <a:rPr lang="sv-SE" dirty="0" smtClean="0"/>
            </a:br>
            <a:r>
              <a:rPr lang="sv-SE" dirty="0" smtClean="0"/>
              <a:t>larm</a:t>
            </a:r>
            <a:endParaRPr lang="sv-SE" dirty="0"/>
          </a:p>
        </p:txBody>
      </p:sp>
      <p:sp>
        <p:nvSpPr>
          <p:cNvPr id="81" name="textruta 80"/>
          <p:cNvSpPr txBox="1"/>
          <p:nvPr/>
        </p:nvSpPr>
        <p:spPr>
          <a:xfrm>
            <a:off x="7380312" y="5733256"/>
            <a:ext cx="482824" cy="369332"/>
          </a:xfrm>
          <a:prstGeom prst="rect">
            <a:avLst/>
          </a:prstGeom>
          <a:noFill/>
        </p:spPr>
        <p:txBody>
          <a:bodyPr wrap="none" rtlCol="0">
            <a:spAutoFit/>
          </a:bodyPr>
          <a:lstStyle/>
          <a:p>
            <a:r>
              <a:rPr lang="sv-SE" dirty="0" smtClean="0"/>
              <a:t>Lås</a:t>
            </a:r>
            <a:endParaRPr lang="sv-SE" dirty="0"/>
          </a:p>
        </p:txBody>
      </p:sp>
      <p:sp>
        <p:nvSpPr>
          <p:cNvPr id="72" name="textruta 71"/>
          <p:cNvSpPr txBox="1"/>
          <p:nvPr/>
        </p:nvSpPr>
        <p:spPr>
          <a:xfrm>
            <a:off x="3923928" y="2204864"/>
            <a:ext cx="1050352" cy="369332"/>
          </a:xfrm>
          <a:prstGeom prst="rect">
            <a:avLst/>
          </a:prstGeom>
          <a:noFill/>
        </p:spPr>
        <p:txBody>
          <a:bodyPr wrap="none" rtlCol="0">
            <a:spAutoFit/>
          </a:bodyPr>
          <a:lstStyle/>
          <a:p>
            <a:r>
              <a:rPr lang="sv-SE" dirty="0" smtClean="0"/>
              <a:t>Lägenhet</a:t>
            </a:r>
            <a:endParaRPr lang="sv-SE" dirty="0"/>
          </a:p>
        </p:txBody>
      </p:sp>
      <p:sp>
        <p:nvSpPr>
          <p:cNvPr id="73" name="Platshållare för sidfot 72"/>
          <p:cNvSpPr>
            <a:spLocks noGrp="1"/>
          </p:cNvSpPr>
          <p:nvPr>
            <p:ph type="ftr" sz="quarter" idx="11"/>
          </p:nvPr>
        </p:nvSpPr>
        <p:spPr>
          <a:xfrm>
            <a:off x="1475656" y="6356350"/>
            <a:ext cx="5832648"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9" name="Picture 7" descr="Relaterad bild"/>
          <p:cNvPicPr>
            <a:picLocks noChangeAspect="1" noChangeArrowheads="1"/>
          </p:cNvPicPr>
          <p:nvPr/>
        </p:nvPicPr>
        <p:blipFill>
          <a:blip r:embed="rId3" cstate="print"/>
          <a:srcRect/>
          <a:stretch>
            <a:fillRect/>
          </a:stretch>
        </p:blipFill>
        <p:spPr bwMode="auto">
          <a:xfrm>
            <a:off x="5364088" y="2564904"/>
            <a:ext cx="1512168" cy="908571"/>
          </a:xfrm>
          <a:prstGeom prst="rect">
            <a:avLst/>
          </a:prstGeom>
          <a:noFill/>
        </p:spPr>
      </p:pic>
      <p:pic>
        <p:nvPicPr>
          <p:cNvPr id="32" name="Picture 14" descr="Bildresultat för nyckel"/>
          <p:cNvPicPr>
            <a:picLocks noChangeAspect="1" noChangeArrowheads="1"/>
          </p:cNvPicPr>
          <p:nvPr/>
        </p:nvPicPr>
        <p:blipFill>
          <a:blip r:embed="rId4" cstate="print"/>
          <a:srcRect/>
          <a:stretch>
            <a:fillRect/>
          </a:stretch>
        </p:blipFill>
        <p:spPr bwMode="auto">
          <a:xfrm>
            <a:off x="2339752" y="2996952"/>
            <a:ext cx="943926" cy="720080"/>
          </a:xfrm>
          <a:prstGeom prst="rect">
            <a:avLst/>
          </a:prstGeom>
          <a:noFill/>
        </p:spPr>
      </p:pic>
      <p:sp>
        <p:nvSpPr>
          <p:cNvPr id="3" name="Platshållare för bildnummer 2"/>
          <p:cNvSpPr>
            <a:spLocks noGrp="1"/>
          </p:cNvSpPr>
          <p:nvPr>
            <p:ph type="sldNum" sz="quarter" idx="12"/>
          </p:nvPr>
        </p:nvSpPr>
        <p:spPr/>
        <p:txBody>
          <a:bodyPr/>
          <a:lstStyle/>
          <a:p>
            <a:fld id="{BEB38843-610C-4D30-A956-3FA83FFAB0F1}" type="slidenum">
              <a:rPr lang="sv-SE" sz="2000" smtClean="0"/>
              <a:pPr/>
              <a:t>26</a:t>
            </a:fld>
            <a:endParaRPr lang="sv-SE" sz="2000" dirty="0"/>
          </a:p>
        </p:txBody>
      </p:sp>
      <p:sp>
        <p:nvSpPr>
          <p:cNvPr id="4" name="textruta 3"/>
          <p:cNvSpPr txBox="1"/>
          <p:nvPr/>
        </p:nvSpPr>
        <p:spPr>
          <a:xfrm>
            <a:off x="251520" y="260648"/>
            <a:ext cx="8352928" cy="2246769"/>
          </a:xfrm>
          <a:prstGeom prst="rect">
            <a:avLst/>
          </a:prstGeom>
          <a:noFill/>
        </p:spPr>
        <p:txBody>
          <a:bodyPr wrap="square" rtlCol="0">
            <a:spAutoFit/>
          </a:bodyPr>
          <a:lstStyle/>
          <a:p>
            <a:r>
              <a:rPr lang="sv-SE" sz="2000" b="1" dirty="0" smtClean="0"/>
              <a:t>    I:  Samhällsnät</a:t>
            </a:r>
          </a:p>
          <a:p>
            <a:r>
              <a:rPr lang="sv-SE" dirty="0" smtClean="0"/>
              <a:t>Samhällsnätet är infrastruktur. Det är kommunens ansvar att  </a:t>
            </a:r>
            <a:br>
              <a:rPr lang="sv-SE" dirty="0" smtClean="0"/>
            </a:br>
            <a:r>
              <a:rPr lang="sv-SE" dirty="0" smtClean="0"/>
              <a:t>specificera detta och säkerställa att alla fastighetsägare bygger i  enlighet </a:t>
            </a:r>
            <a:br>
              <a:rPr lang="sv-SE" dirty="0" smtClean="0"/>
            </a:br>
            <a:r>
              <a:rPr lang="sv-SE" dirty="0" smtClean="0"/>
              <a:t>med specifikationen. Ingen anslutning till Internet.  Försöker man överföra via Internet blir säkerhetsproblemen enorma.</a:t>
            </a:r>
          </a:p>
          <a:p>
            <a:endParaRPr lang="sv-SE" sz="2400" b="1" dirty="0" smtClean="0"/>
          </a:p>
          <a:p>
            <a:endParaRPr lang="sv-SE" sz="2400" dirty="0"/>
          </a:p>
        </p:txBody>
      </p:sp>
      <p:cxnSp>
        <p:nvCxnSpPr>
          <p:cNvPr id="9" name="Rak 8"/>
          <p:cNvCxnSpPr/>
          <p:nvPr/>
        </p:nvCxnSpPr>
        <p:spPr>
          <a:xfrm>
            <a:off x="971600" y="4581128"/>
            <a:ext cx="59046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p:nvCxnSpPr>
        <p:spPr>
          <a:xfrm>
            <a:off x="899592" y="4941168"/>
            <a:ext cx="5688632" cy="2700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ak 43"/>
          <p:cNvCxnSpPr/>
          <p:nvPr/>
        </p:nvCxnSpPr>
        <p:spPr>
          <a:xfrm>
            <a:off x="2843808" y="3501008"/>
            <a:ext cx="0" cy="64807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Rak 47"/>
          <p:cNvCxnSpPr/>
          <p:nvPr/>
        </p:nvCxnSpPr>
        <p:spPr>
          <a:xfrm>
            <a:off x="4283968" y="3789040"/>
            <a:ext cx="0" cy="122413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Rak 48"/>
          <p:cNvCxnSpPr/>
          <p:nvPr/>
        </p:nvCxnSpPr>
        <p:spPr>
          <a:xfrm>
            <a:off x="6012160" y="3140968"/>
            <a:ext cx="0" cy="259228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Rak 57"/>
          <p:cNvCxnSpPr/>
          <p:nvPr/>
        </p:nvCxnSpPr>
        <p:spPr>
          <a:xfrm>
            <a:off x="1907704" y="3429000"/>
            <a:ext cx="0" cy="21602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Rak 58"/>
          <p:cNvCxnSpPr/>
          <p:nvPr/>
        </p:nvCxnSpPr>
        <p:spPr>
          <a:xfrm>
            <a:off x="1115616" y="3429000"/>
            <a:ext cx="0" cy="72008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95235" name="Object 3"/>
          <p:cNvGraphicFramePr>
            <a:graphicFrameLocks/>
          </p:cNvGraphicFramePr>
          <p:nvPr/>
        </p:nvGraphicFramePr>
        <p:xfrm>
          <a:off x="971600" y="2924944"/>
          <a:ext cx="1152128" cy="504056"/>
        </p:xfrm>
        <a:graphic>
          <a:graphicData uri="http://schemas.openxmlformats.org/presentationml/2006/ole">
            <p:oleObj spid="_x0000_s95235" name="ClipArt" r:id="rId5" imgW="5665680" imgH="1757160" progId="">
              <p:embed/>
            </p:oleObj>
          </a:graphicData>
        </a:graphic>
      </p:graphicFrame>
      <p:sp>
        <p:nvSpPr>
          <p:cNvPr id="18" name="textruta 17"/>
          <p:cNvSpPr txBox="1"/>
          <p:nvPr/>
        </p:nvSpPr>
        <p:spPr>
          <a:xfrm>
            <a:off x="7020272" y="3933056"/>
            <a:ext cx="1406154" cy="400110"/>
          </a:xfrm>
          <a:prstGeom prst="rect">
            <a:avLst/>
          </a:prstGeom>
          <a:noFill/>
        </p:spPr>
        <p:txBody>
          <a:bodyPr wrap="none" rtlCol="0">
            <a:spAutoFit/>
          </a:bodyPr>
          <a:lstStyle/>
          <a:p>
            <a:r>
              <a:rPr lang="sv-SE" sz="2000" dirty="0" smtClean="0"/>
              <a:t>VLAN A Lås </a:t>
            </a:r>
            <a:endParaRPr lang="sv-SE" sz="2000" dirty="0"/>
          </a:p>
        </p:txBody>
      </p:sp>
      <p:sp>
        <p:nvSpPr>
          <p:cNvPr id="24" name="textruta 23"/>
          <p:cNvSpPr txBox="1"/>
          <p:nvPr/>
        </p:nvSpPr>
        <p:spPr>
          <a:xfrm>
            <a:off x="7020272" y="4365104"/>
            <a:ext cx="1841786" cy="400110"/>
          </a:xfrm>
          <a:prstGeom prst="rect">
            <a:avLst/>
          </a:prstGeom>
          <a:noFill/>
        </p:spPr>
        <p:txBody>
          <a:bodyPr wrap="none" rtlCol="0">
            <a:spAutoFit/>
          </a:bodyPr>
          <a:lstStyle/>
          <a:p>
            <a:r>
              <a:rPr lang="sv-SE" sz="2000" dirty="0" smtClean="0"/>
              <a:t>VLAN B Robotar</a:t>
            </a:r>
            <a:endParaRPr lang="sv-SE" sz="2000" dirty="0"/>
          </a:p>
        </p:txBody>
      </p:sp>
      <p:sp>
        <p:nvSpPr>
          <p:cNvPr id="25" name="textruta 24"/>
          <p:cNvSpPr txBox="1"/>
          <p:nvPr/>
        </p:nvSpPr>
        <p:spPr>
          <a:xfrm>
            <a:off x="7020272" y="5085184"/>
            <a:ext cx="1608133" cy="400110"/>
          </a:xfrm>
          <a:prstGeom prst="rect">
            <a:avLst/>
          </a:prstGeom>
          <a:noFill/>
        </p:spPr>
        <p:txBody>
          <a:bodyPr wrap="none" rtlCol="0">
            <a:spAutoFit/>
          </a:bodyPr>
          <a:lstStyle/>
          <a:p>
            <a:r>
              <a:rPr lang="sv-SE" sz="2000" dirty="0" smtClean="0"/>
              <a:t>VLAN D  Larm</a:t>
            </a:r>
            <a:endParaRPr lang="sv-SE" sz="2000" dirty="0"/>
          </a:p>
        </p:txBody>
      </p:sp>
      <p:sp>
        <p:nvSpPr>
          <p:cNvPr id="26" name="textruta 25"/>
          <p:cNvSpPr txBox="1"/>
          <p:nvPr/>
        </p:nvSpPr>
        <p:spPr>
          <a:xfrm>
            <a:off x="6948264" y="4725144"/>
            <a:ext cx="1899559" cy="400110"/>
          </a:xfrm>
          <a:prstGeom prst="rect">
            <a:avLst/>
          </a:prstGeom>
          <a:noFill/>
        </p:spPr>
        <p:txBody>
          <a:bodyPr wrap="none" rtlCol="0">
            <a:spAutoFit/>
          </a:bodyPr>
          <a:lstStyle/>
          <a:p>
            <a:r>
              <a:rPr lang="sv-SE" sz="2000" dirty="0" smtClean="0"/>
              <a:t>VLAN C Kameror</a:t>
            </a:r>
            <a:endParaRPr lang="sv-SE" sz="2000" dirty="0"/>
          </a:p>
        </p:txBody>
      </p:sp>
      <p:sp>
        <p:nvSpPr>
          <p:cNvPr id="27" name="textruta 26"/>
          <p:cNvSpPr txBox="1"/>
          <p:nvPr/>
        </p:nvSpPr>
        <p:spPr>
          <a:xfrm>
            <a:off x="7020272" y="5949280"/>
            <a:ext cx="617348" cy="400110"/>
          </a:xfrm>
          <a:prstGeom prst="rect">
            <a:avLst/>
          </a:prstGeom>
          <a:noFill/>
        </p:spPr>
        <p:txBody>
          <a:bodyPr wrap="none" rtlCol="0">
            <a:spAutoFit/>
          </a:bodyPr>
          <a:lstStyle/>
          <a:p>
            <a:r>
              <a:rPr lang="sv-SE" sz="2000" dirty="0" smtClean="0"/>
              <a:t>OSV</a:t>
            </a:r>
            <a:endParaRPr lang="sv-SE" sz="2000" dirty="0"/>
          </a:p>
        </p:txBody>
      </p:sp>
      <p:pic>
        <p:nvPicPr>
          <p:cNvPr id="33" name="Picture 10" descr="http://ecx.images-amazon.com/images/I/61bn5aXBRdL._SL1500_.jpg"/>
          <p:cNvPicPr>
            <a:picLocks noChangeAspect="1" noChangeArrowheads="1"/>
          </p:cNvPicPr>
          <p:nvPr/>
        </p:nvPicPr>
        <p:blipFill>
          <a:blip r:embed="rId6" cstate="print"/>
          <a:srcRect/>
          <a:stretch>
            <a:fillRect/>
          </a:stretch>
        </p:blipFill>
        <p:spPr bwMode="auto">
          <a:xfrm>
            <a:off x="2843808" y="1844824"/>
            <a:ext cx="1080120" cy="1080120"/>
          </a:xfrm>
          <a:prstGeom prst="rect">
            <a:avLst/>
          </a:prstGeom>
          <a:noFill/>
        </p:spPr>
      </p:pic>
      <p:pic>
        <p:nvPicPr>
          <p:cNvPr id="35" name="Picture 6"/>
          <p:cNvPicPr>
            <a:picLocks noChangeAspect="1" noChangeArrowheads="1"/>
          </p:cNvPicPr>
          <p:nvPr/>
        </p:nvPicPr>
        <p:blipFill>
          <a:blip r:embed="rId7" cstate="print"/>
          <a:srcRect/>
          <a:stretch>
            <a:fillRect/>
          </a:stretch>
        </p:blipFill>
        <p:spPr bwMode="auto">
          <a:xfrm>
            <a:off x="3491880" y="3068960"/>
            <a:ext cx="1432979" cy="792088"/>
          </a:xfrm>
          <a:prstGeom prst="rect">
            <a:avLst/>
          </a:prstGeom>
          <a:noFill/>
          <a:ln w="9525">
            <a:noFill/>
            <a:miter lim="800000"/>
            <a:headEnd/>
            <a:tailEnd/>
          </a:ln>
        </p:spPr>
      </p:pic>
      <p:pic>
        <p:nvPicPr>
          <p:cNvPr id="38" name="Picture 2" descr="Bildresultat för trygghetslarm"/>
          <p:cNvPicPr>
            <a:picLocks noChangeAspect="1" noChangeArrowheads="1"/>
          </p:cNvPicPr>
          <p:nvPr/>
        </p:nvPicPr>
        <p:blipFill>
          <a:blip r:embed="rId8" cstate="print"/>
          <a:srcRect/>
          <a:stretch>
            <a:fillRect/>
          </a:stretch>
        </p:blipFill>
        <p:spPr bwMode="auto">
          <a:xfrm>
            <a:off x="4427984" y="2204864"/>
            <a:ext cx="1285857" cy="720080"/>
          </a:xfrm>
          <a:prstGeom prst="rect">
            <a:avLst/>
          </a:prstGeom>
          <a:noFill/>
        </p:spPr>
      </p:pic>
      <p:sp>
        <p:nvSpPr>
          <p:cNvPr id="63" name="textruta 62"/>
          <p:cNvSpPr txBox="1"/>
          <p:nvPr/>
        </p:nvSpPr>
        <p:spPr>
          <a:xfrm>
            <a:off x="827584" y="2276872"/>
            <a:ext cx="1297599" cy="646331"/>
          </a:xfrm>
          <a:prstGeom prst="rect">
            <a:avLst/>
          </a:prstGeom>
          <a:noFill/>
        </p:spPr>
        <p:txBody>
          <a:bodyPr wrap="none" rtlCol="0">
            <a:spAutoFit/>
          </a:bodyPr>
          <a:lstStyle/>
          <a:p>
            <a:r>
              <a:rPr lang="sv-SE" dirty="0" err="1" smtClean="0"/>
              <a:t>Sniffer</a:t>
            </a:r>
            <a:r>
              <a:rPr lang="sv-SE" dirty="0" smtClean="0"/>
              <a:t> för</a:t>
            </a:r>
          </a:p>
          <a:p>
            <a:r>
              <a:rPr lang="sv-SE" dirty="0" smtClean="0"/>
              <a:t>nätsäkerhet</a:t>
            </a:r>
            <a:endParaRPr lang="sv-SE" dirty="0"/>
          </a:p>
        </p:txBody>
      </p:sp>
      <p:sp>
        <p:nvSpPr>
          <p:cNvPr id="65" name="textruta 64"/>
          <p:cNvSpPr txBox="1"/>
          <p:nvPr/>
        </p:nvSpPr>
        <p:spPr>
          <a:xfrm>
            <a:off x="179512" y="3284984"/>
            <a:ext cx="800284" cy="369332"/>
          </a:xfrm>
          <a:prstGeom prst="rect">
            <a:avLst/>
          </a:prstGeom>
          <a:noFill/>
        </p:spPr>
        <p:txBody>
          <a:bodyPr wrap="none" rtlCol="0">
            <a:spAutoFit/>
          </a:bodyPr>
          <a:lstStyle/>
          <a:p>
            <a:r>
              <a:rPr lang="sv-SE" dirty="0" err="1" smtClean="0"/>
              <a:t>Switch</a:t>
            </a:r>
            <a:endParaRPr lang="sv-SE" dirty="0"/>
          </a:p>
        </p:txBody>
      </p:sp>
      <p:sp>
        <p:nvSpPr>
          <p:cNvPr id="66" name="textruta 65"/>
          <p:cNvSpPr txBox="1"/>
          <p:nvPr/>
        </p:nvSpPr>
        <p:spPr>
          <a:xfrm>
            <a:off x="2627784" y="6165304"/>
            <a:ext cx="2622193" cy="369332"/>
          </a:xfrm>
          <a:prstGeom prst="rect">
            <a:avLst/>
          </a:prstGeom>
          <a:noFill/>
        </p:spPr>
        <p:txBody>
          <a:bodyPr wrap="none" rtlCol="0">
            <a:spAutoFit/>
          </a:bodyPr>
          <a:lstStyle/>
          <a:p>
            <a:r>
              <a:rPr lang="sv-SE" dirty="0" smtClean="0"/>
              <a:t>Fiberkabel /</a:t>
            </a:r>
            <a:r>
              <a:rPr lang="sv-SE" dirty="0" err="1" smtClean="0"/>
              <a:t>Ethernetkabel</a:t>
            </a:r>
            <a:endParaRPr lang="sv-SE" dirty="0"/>
          </a:p>
        </p:txBody>
      </p:sp>
      <p:grpSp>
        <p:nvGrpSpPr>
          <p:cNvPr id="36" name="Grupp 35"/>
          <p:cNvGrpSpPr/>
          <p:nvPr/>
        </p:nvGrpSpPr>
        <p:grpSpPr>
          <a:xfrm>
            <a:off x="899592" y="2996952"/>
            <a:ext cx="5904656" cy="3168352"/>
            <a:chOff x="2123728" y="2132856"/>
            <a:chExt cx="5904656" cy="3168352"/>
          </a:xfrm>
        </p:grpSpPr>
        <p:cxnSp>
          <p:nvCxnSpPr>
            <p:cNvPr id="39" name="Rak 38"/>
            <p:cNvCxnSpPr/>
            <p:nvPr/>
          </p:nvCxnSpPr>
          <p:spPr>
            <a:xfrm>
              <a:off x="2123728" y="3284984"/>
              <a:ext cx="590465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ak 42"/>
            <p:cNvCxnSpPr/>
            <p:nvPr/>
          </p:nvCxnSpPr>
          <p:spPr>
            <a:xfrm>
              <a:off x="2123728" y="5301208"/>
              <a:ext cx="561662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Rak 49"/>
            <p:cNvCxnSpPr/>
            <p:nvPr/>
          </p:nvCxnSpPr>
          <p:spPr>
            <a:xfrm>
              <a:off x="4572000" y="2132856"/>
              <a:ext cx="0" cy="158417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Rak 60"/>
            <p:cNvCxnSpPr/>
            <p:nvPr/>
          </p:nvCxnSpPr>
          <p:spPr>
            <a:xfrm>
              <a:off x="2123728" y="4869160"/>
              <a:ext cx="561662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upp 61"/>
          <p:cNvGrpSpPr/>
          <p:nvPr/>
        </p:nvGrpSpPr>
        <p:grpSpPr>
          <a:xfrm>
            <a:off x="395536" y="2636912"/>
            <a:ext cx="6192688" cy="3888432"/>
            <a:chOff x="1547664" y="1440160"/>
            <a:chExt cx="6192688" cy="3888432"/>
          </a:xfrm>
        </p:grpSpPr>
        <p:sp>
          <p:nvSpPr>
            <p:cNvPr id="64" name="Kub 63"/>
            <p:cNvSpPr/>
            <p:nvPr/>
          </p:nvSpPr>
          <p:spPr>
            <a:xfrm>
              <a:off x="1547664" y="2736304"/>
              <a:ext cx="504056" cy="2592288"/>
            </a:xfrm>
            <a:prstGeom prst="cube">
              <a:avLst>
                <a:gd name="adj"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8" name="Rak 67"/>
            <p:cNvCxnSpPr/>
            <p:nvPr/>
          </p:nvCxnSpPr>
          <p:spPr>
            <a:xfrm>
              <a:off x="2051720" y="4104456"/>
              <a:ext cx="5688632" cy="2700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Ellips 69"/>
            <p:cNvSpPr/>
            <p:nvPr/>
          </p:nvSpPr>
          <p:spPr>
            <a:xfrm>
              <a:off x="3275856" y="2808312"/>
              <a:ext cx="648072" cy="2376264"/>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72" name="Rak 71"/>
            <p:cNvCxnSpPr/>
            <p:nvPr/>
          </p:nvCxnSpPr>
          <p:spPr>
            <a:xfrm>
              <a:off x="5436096" y="2996952"/>
              <a:ext cx="0" cy="7474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Rak 73"/>
            <p:cNvCxnSpPr/>
            <p:nvPr/>
          </p:nvCxnSpPr>
          <p:spPr>
            <a:xfrm>
              <a:off x="2915816" y="2232248"/>
              <a:ext cx="0" cy="230425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Rak 74"/>
            <p:cNvCxnSpPr/>
            <p:nvPr/>
          </p:nvCxnSpPr>
          <p:spPr>
            <a:xfrm>
              <a:off x="2627784" y="2232248"/>
              <a:ext cx="0" cy="151216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Rak 75"/>
            <p:cNvCxnSpPr/>
            <p:nvPr/>
          </p:nvCxnSpPr>
          <p:spPr>
            <a:xfrm>
              <a:off x="3059832" y="2636912"/>
              <a:ext cx="0" cy="23316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Rak 77"/>
            <p:cNvCxnSpPr/>
            <p:nvPr/>
          </p:nvCxnSpPr>
          <p:spPr>
            <a:xfrm>
              <a:off x="6300192" y="1440160"/>
              <a:ext cx="0" cy="26642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Rak 78"/>
            <p:cNvCxnSpPr/>
            <p:nvPr/>
          </p:nvCxnSpPr>
          <p:spPr>
            <a:xfrm>
              <a:off x="2771800" y="2232248"/>
              <a:ext cx="0" cy="187220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Rak 87"/>
            <p:cNvCxnSpPr/>
            <p:nvPr/>
          </p:nvCxnSpPr>
          <p:spPr>
            <a:xfrm>
              <a:off x="2483768" y="2232248"/>
              <a:ext cx="0" cy="125152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7" name="textruta 96"/>
          <p:cNvSpPr txBox="1"/>
          <p:nvPr/>
        </p:nvSpPr>
        <p:spPr>
          <a:xfrm>
            <a:off x="6876256" y="5517232"/>
            <a:ext cx="1526187" cy="400110"/>
          </a:xfrm>
          <a:prstGeom prst="rect">
            <a:avLst/>
          </a:prstGeom>
          <a:noFill/>
        </p:spPr>
        <p:txBody>
          <a:bodyPr wrap="none" rtlCol="0">
            <a:spAutoFit/>
          </a:bodyPr>
          <a:lstStyle/>
          <a:p>
            <a:r>
              <a:rPr lang="sv-SE" sz="2000" dirty="0" smtClean="0"/>
              <a:t>VLAN E  Vård</a:t>
            </a:r>
            <a:endParaRPr lang="sv-SE" sz="2000" dirty="0"/>
          </a:p>
        </p:txBody>
      </p:sp>
      <p:sp>
        <p:nvSpPr>
          <p:cNvPr id="45" name="Platshållare för sidfot 44"/>
          <p:cNvSpPr>
            <a:spLocks noGrp="1"/>
          </p:cNvSpPr>
          <p:nvPr>
            <p:ph type="ftr" sz="quarter" idx="11"/>
          </p:nvPr>
        </p:nvSpPr>
        <p:spPr>
          <a:xfrm>
            <a:off x="1043608" y="6356350"/>
            <a:ext cx="626469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46" name="textruta 45"/>
          <p:cNvSpPr txBox="1"/>
          <p:nvPr/>
        </p:nvSpPr>
        <p:spPr>
          <a:xfrm>
            <a:off x="7020272" y="2780928"/>
            <a:ext cx="1901483" cy="707886"/>
          </a:xfrm>
          <a:prstGeom prst="rect">
            <a:avLst/>
          </a:prstGeom>
          <a:noFill/>
        </p:spPr>
        <p:txBody>
          <a:bodyPr wrap="none" rtlCol="0">
            <a:spAutoFit/>
          </a:bodyPr>
          <a:lstStyle/>
          <a:p>
            <a:r>
              <a:rPr lang="sv-SE" sz="2000" dirty="0" smtClean="0"/>
              <a:t>Både slutna och </a:t>
            </a:r>
            <a:br>
              <a:rPr lang="sv-SE" sz="2000" dirty="0" smtClean="0"/>
            </a:br>
            <a:r>
              <a:rPr lang="sv-SE" sz="2000" dirty="0" smtClean="0"/>
              <a:t>öppna nät.</a:t>
            </a:r>
            <a:endParaRPr lang="sv-SE"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187624" y="6356350"/>
            <a:ext cx="6120680"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27</a:t>
            </a:fld>
            <a:endParaRPr lang="sv-SE"/>
          </a:p>
        </p:txBody>
      </p:sp>
      <p:sp>
        <p:nvSpPr>
          <p:cNvPr id="5" name="textruta 4"/>
          <p:cNvSpPr txBox="1"/>
          <p:nvPr/>
        </p:nvSpPr>
        <p:spPr>
          <a:xfrm>
            <a:off x="395536" y="1340768"/>
            <a:ext cx="7992888" cy="1154162"/>
          </a:xfrm>
          <a:prstGeom prst="rect">
            <a:avLst/>
          </a:prstGeom>
          <a:noFill/>
        </p:spPr>
        <p:txBody>
          <a:bodyPr wrap="square" rtlCol="0">
            <a:spAutoFit/>
          </a:bodyPr>
          <a:lstStyle/>
          <a:p>
            <a:r>
              <a:rPr lang="sv-SE" b="1" dirty="0" smtClean="0">
                <a:hlinkClick r:id="rId2"/>
              </a:rPr>
              <a:t>Leap for Life</a:t>
            </a:r>
            <a:r>
              <a:rPr lang="sv-SE" dirty="0" smtClean="0"/>
              <a:t/>
            </a:r>
            <a:br>
              <a:rPr lang="sv-SE" dirty="0" smtClean="0"/>
            </a:br>
            <a:r>
              <a:rPr lang="sv-SE" dirty="0" smtClean="0"/>
              <a:t>Innovationscentrum för informationsdriven vård.</a:t>
            </a:r>
          </a:p>
          <a:p>
            <a:r>
              <a:rPr lang="sv-SE" sz="1100" dirty="0" smtClean="0"/>
              <a:t>Leap for Life är Hallands gemensamma satsning på informationsdriven vård.  Det är ett innovationscentrum för Region Halland, Högskolan i Halmstad, alla halländska kommuner och regionens näringsliv i vår gemensamma strävan att förändra och utveckla framtidens vård.</a:t>
            </a:r>
            <a:br>
              <a:rPr lang="sv-SE" sz="1100" dirty="0" smtClean="0"/>
            </a:br>
            <a:r>
              <a:rPr lang="sv-SE" sz="1100" dirty="0" smtClean="0"/>
              <a:t>Lillemor Berglund ingår i styrgruppen.</a:t>
            </a:r>
            <a:endParaRPr lang="sv-SE" sz="1100" dirty="0"/>
          </a:p>
        </p:txBody>
      </p:sp>
      <p:sp>
        <p:nvSpPr>
          <p:cNvPr id="6" name="textruta 5"/>
          <p:cNvSpPr txBox="1"/>
          <p:nvPr/>
        </p:nvSpPr>
        <p:spPr>
          <a:xfrm>
            <a:off x="395536" y="2492896"/>
            <a:ext cx="7236083" cy="923330"/>
          </a:xfrm>
          <a:prstGeom prst="rect">
            <a:avLst/>
          </a:prstGeom>
          <a:noFill/>
        </p:spPr>
        <p:txBody>
          <a:bodyPr wrap="none" rtlCol="0">
            <a:spAutoFit/>
          </a:bodyPr>
          <a:lstStyle/>
          <a:p>
            <a:r>
              <a:rPr lang="sv-SE" b="1" dirty="0" smtClean="0">
                <a:hlinkClick r:id="rId3"/>
              </a:rPr>
              <a:t>AllAgeHub</a:t>
            </a:r>
            <a:endParaRPr lang="sv-SE" b="1" dirty="0" smtClean="0"/>
          </a:p>
          <a:p>
            <a:r>
              <a:rPr lang="sv-SE" dirty="0" smtClean="0"/>
              <a:t>VISIONEN</a:t>
            </a:r>
            <a:r>
              <a:rPr lang="sv-SE" b="1" dirty="0" smtClean="0"/>
              <a:t> </a:t>
            </a:r>
            <a:r>
              <a:rPr lang="sv-SE" dirty="0" smtClean="0"/>
              <a:t>En samverkansplattform för forskning, utveckling och innovation.</a:t>
            </a:r>
            <a:br>
              <a:rPr lang="sv-SE" dirty="0" smtClean="0"/>
            </a:br>
            <a:endParaRPr lang="sv-SE" dirty="0" smtClean="0"/>
          </a:p>
        </p:txBody>
      </p:sp>
      <p:sp>
        <p:nvSpPr>
          <p:cNvPr id="10" name="textruta 9"/>
          <p:cNvSpPr txBox="1"/>
          <p:nvPr/>
        </p:nvSpPr>
        <p:spPr>
          <a:xfrm>
            <a:off x="539552" y="260648"/>
            <a:ext cx="7157152" cy="400110"/>
          </a:xfrm>
          <a:prstGeom prst="rect">
            <a:avLst/>
          </a:prstGeom>
          <a:noFill/>
        </p:spPr>
        <p:txBody>
          <a:bodyPr wrap="none" rtlCol="0">
            <a:spAutoFit/>
          </a:bodyPr>
          <a:lstStyle/>
          <a:p>
            <a:r>
              <a:rPr lang="sv-SE" sz="2000" b="1" dirty="0" smtClean="0"/>
              <a:t>J. Förslag på utvecklingsprojekt att driva i utvecklingsgrupperna.</a:t>
            </a:r>
            <a:endParaRPr lang="sv-SE" sz="2000" dirty="0" smtClean="0"/>
          </a:p>
        </p:txBody>
      </p:sp>
      <p:sp>
        <p:nvSpPr>
          <p:cNvPr id="9" name="textruta 8"/>
          <p:cNvSpPr txBox="1"/>
          <p:nvPr/>
        </p:nvSpPr>
        <p:spPr>
          <a:xfrm>
            <a:off x="395536" y="3068960"/>
            <a:ext cx="8352928" cy="430887"/>
          </a:xfrm>
          <a:prstGeom prst="rect">
            <a:avLst/>
          </a:prstGeom>
          <a:noFill/>
        </p:spPr>
        <p:txBody>
          <a:bodyPr wrap="square" rtlCol="0">
            <a:spAutoFit/>
          </a:bodyPr>
          <a:lstStyle/>
          <a:p>
            <a:r>
              <a:rPr lang="sv-SE" sz="1100" dirty="0" smtClean="0"/>
              <a:t>Finansiärer: 13 GR-kommunerna Ale, Alingsås, Göteborg, Härryda, Kungälv, Kungsbacka,  Lerum, Lilla Edet, Mölndal, Partille, Stenungsund, Tjörn och Öckerö, Vinnova,  Västra Götalandsregionen, Regionutvecklingsnämnden. </a:t>
            </a:r>
            <a:endParaRPr lang="sv-SE" sz="1100" dirty="0"/>
          </a:p>
        </p:txBody>
      </p:sp>
      <p:sp>
        <p:nvSpPr>
          <p:cNvPr id="11" name="textruta 10"/>
          <p:cNvSpPr txBox="1"/>
          <p:nvPr/>
        </p:nvSpPr>
        <p:spPr>
          <a:xfrm>
            <a:off x="323528" y="4725144"/>
            <a:ext cx="8619667" cy="1431161"/>
          </a:xfrm>
          <a:prstGeom prst="rect">
            <a:avLst/>
          </a:prstGeom>
          <a:noFill/>
        </p:spPr>
        <p:txBody>
          <a:bodyPr wrap="none" rtlCol="0">
            <a:spAutoFit/>
          </a:bodyPr>
          <a:lstStyle/>
          <a:p>
            <a:r>
              <a:rPr lang="sv-SE" b="1" dirty="0" smtClean="0">
                <a:hlinkClick r:id="rId4"/>
              </a:rPr>
              <a:t>Eksta </a:t>
            </a:r>
            <a:r>
              <a:rPr lang="sv-SE" b="1" dirty="0" smtClean="0"/>
              <a:t> </a:t>
            </a:r>
            <a:r>
              <a:rPr lang="sv-SE" dirty="0" smtClean="0"/>
              <a:t>driver ett projekt för att bättre kunna förstå vilka prioriterade behov som </a:t>
            </a:r>
          </a:p>
          <a:p>
            <a:r>
              <a:rPr lang="sv-SE" dirty="0" smtClean="0"/>
              <a:t>finns hos hyresgästerna och deras anhöriga kring trygghet och möjligheterna till </a:t>
            </a:r>
          </a:p>
          <a:p>
            <a:r>
              <a:rPr lang="sv-SE" dirty="0" smtClean="0"/>
              <a:t>digitalt stöd i vardagen.</a:t>
            </a:r>
          </a:p>
          <a:p>
            <a:r>
              <a:rPr lang="sv-SE" sz="1100" dirty="0" smtClean="0"/>
              <a:t>Eksta är koordinerande projektpart och ansvarar för projektledning och rapportering.  Övriga parter: Kungsbacka kommun; Tekniska Förvaltningen, </a:t>
            </a:r>
          </a:p>
          <a:p>
            <a:r>
              <a:rPr lang="sv-SE" sz="1100" dirty="0" smtClean="0"/>
              <a:t>Vård och Omsorg, samt Kommunledningskontoret, Chalmers CVA, Högskolan i Borås, Lunds Universitet, RISE samt  Krook &amp; Tjäder, TH1NG </a:t>
            </a:r>
            <a:br>
              <a:rPr lang="sv-SE" sz="1100" dirty="0" smtClean="0"/>
            </a:br>
            <a:r>
              <a:rPr lang="sv-SE" sz="1100" dirty="0" smtClean="0"/>
              <a:t>samt Jonas </a:t>
            </a:r>
            <a:r>
              <a:rPr lang="sv-SE" sz="1100" dirty="0" err="1" smtClean="0"/>
              <a:t>Enebrand</a:t>
            </a:r>
            <a:r>
              <a:rPr lang="sv-SE" sz="1100" dirty="0" smtClean="0"/>
              <a:t> AB. </a:t>
            </a:r>
            <a:endParaRPr lang="sv-SE" dirty="0"/>
          </a:p>
        </p:txBody>
      </p:sp>
      <p:sp>
        <p:nvSpPr>
          <p:cNvPr id="12" name="textruta 11"/>
          <p:cNvSpPr txBox="1"/>
          <p:nvPr/>
        </p:nvSpPr>
        <p:spPr>
          <a:xfrm>
            <a:off x="395536" y="3717032"/>
            <a:ext cx="8496944" cy="815608"/>
          </a:xfrm>
          <a:prstGeom prst="rect">
            <a:avLst/>
          </a:prstGeom>
          <a:noFill/>
        </p:spPr>
        <p:txBody>
          <a:bodyPr wrap="square" rtlCol="0">
            <a:spAutoFit/>
          </a:bodyPr>
          <a:lstStyle/>
          <a:p>
            <a:r>
              <a:rPr lang="sv-SE" b="1" dirty="0" smtClean="0">
                <a:hlinkClick r:id="rId5"/>
              </a:rPr>
              <a:t>AI Sweden </a:t>
            </a:r>
            <a:r>
              <a:rPr lang="sv-SE" dirty="0" smtClean="0"/>
              <a:t>är Sveriges nationella centrum för tillämpad artificiell intelligens</a:t>
            </a:r>
          </a:p>
          <a:p>
            <a:r>
              <a:rPr lang="sv-SE" b="1" dirty="0" err="1" smtClean="0">
                <a:hlinkClick r:id="rId6"/>
              </a:rPr>
              <a:t>Vision-Driven</a:t>
            </a:r>
            <a:r>
              <a:rPr lang="sv-SE" b="1" dirty="0" smtClean="0">
                <a:hlinkClick r:id="rId6"/>
              </a:rPr>
              <a:t> Healthcare </a:t>
            </a:r>
            <a:r>
              <a:rPr lang="sv-SE" b="1" dirty="0" err="1" smtClean="0">
                <a:hlinkClick r:id="rId6"/>
              </a:rPr>
              <a:t>programme</a:t>
            </a:r>
            <a:endParaRPr lang="sv-SE" b="1" dirty="0" smtClean="0"/>
          </a:p>
          <a:p>
            <a:r>
              <a:rPr lang="sv-SE" sz="1100" dirty="0" smtClean="0"/>
              <a:t>I den inledande fasen samarbetar AI Sverige, SKR, Region Halland, Högskolan i Halmstad och Innovationsplatsen, Karolinska universitetssjukhuset</a:t>
            </a:r>
            <a:endParaRPr lang="sv-SE" sz="1100" dirty="0"/>
          </a:p>
        </p:txBody>
      </p:sp>
      <p:sp>
        <p:nvSpPr>
          <p:cNvPr id="13" name="textruta 12"/>
          <p:cNvSpPr txBox="1"/>
          <p:nvPr/>
        </p:nvSpPr>
        <p:spPr>
          <a:xfrm>
            <a:off x="755576" y="692696"/>
            <a:ext cx="5785173" cy="369332"/>
          </a:xfrm>
          <a:prstGeom prst="rect">
            <a:avLst/>
          </a:prstGeom>
          <a:noFill/>
        </p:spPr>
        <p:txBody>
          <a:bodyPr wrap="none" rtlCol="0">
            <a:spAutoFit/>
          </a:bodyPr>
          <a:lstStyle/>
          <a:p>
            <a:r>
              <a:rPr lang="sv-SE" dirty="0" smtClean="0"/>
              <a:t>Kungsbacka deltar ibland annat följande utvecklingsgrupper.</a:t>
            </a:r>
            <a:endParaRPr lang="sv-SE"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9512" y="836712"/>
            <a:ext cx="8856984" cy="5355312"/>
          </a:xfrm>
          <a:prstGeom prst="rect">
            <a:avLst/>
          </a:prstGeom>
          <a:noFill/>
        </p:spPr>
        <p:txBody>
          <a:bodyPr wrap="square" rtlCol="0">
            <a:spAutoFit/>
          </a:bodyPr>
          <a:lstStyle/>
          <a:p>
            <a:endParaRPr lang="sv-SE" dirty="0" smtClean="0"/>
          </a:p>
          <a:p>
            <a:r>
              <a:rPr lang="sv-SE" dirty="0" smtClean="0"/>
              <a:t>Du känner dej ensam därhemma vid bordet. Du tar på dej </a:t>
            </a:r>
            <a:br>
              <a:rPr lang="sv-SE" dirty="0" smtClean="0"/>
            </a:br>
            <a:r>
              <a:rPr lang="sv-SE" dirty="0" smtClean="0"/>
              <a:t>dina 3D glasögon och träder in i den virtuella världen. Plötsligt </a:t>
            </a:r>
            <a:br>
              <a:rPr lang="sv-SE" dirty="0" smtClean="0"/>
            </a:br>
            <a:r>
              <a:rPr lang="sv-SE" dirty="0" smtClean="0"/>
              <a:t>sitter alla dina vänner där runt bordet. Bordet har du placerat </a:t>
            </a:r>
          </a:p>
          <a:p>
            <a:r>
              <a:rPr lang="sv-SE" dirty="0" smtClean="0"/>
              <a:t>i någon exotisk miljö  gärna på en söderhavsö där du även </a:t>
            </a:r>
          </a:p>
          <a:p>
            <a:r>
              <a:rPr lang="sv-SE" dirty="0" smtClean="0"/>
              <a:t>kan njuta av vindens sus i palmerna och vågorna som rullar </a:t>
            </a:r>
          </a:p>
          <a:p>
            <a:r>
              <a:rPr lang="sv-SE" dirty="0" smtClean="0"/>
              <a:t>in mot stranden.</a:t>
            </a:r>
          </a:p>
          <a:p>
            <a:endParaRPr lang="sv-SE" dirty="0" smtClean="0"/>
          </a:p>
          <a:p>
            <a:r>
              <a:rPr lang="sv-SE" dirty="0" smtClean="0"/>
              <a:t>Här sitter du och pratar tills hemtjänsten knackar på och </a:t>
            </a:r>
          </a:p>
          <a:p>
            <a:r>
              <a:rPr lang="sv-SE" dirty="0" smtClean="0"/>
              <a:t>återför dej till vekligheten. </a:t>
            </a:r>
            <a:br>
              <a:rPr lang="sv-SE" dirty="0" smtClean="0"/>
            </a:br>
            <a:endParaRPr lang="sv-SE" dirty="0" smtClean="0"/>
          </a:p>
          <a:p>
            <a:r>
              <a:rPr lang="sv-SE" dirty="0" smtClean="0"/>
              <a:t>Här har vi en teknik med oerhörda möjligheter att bryta ensamheten.  </a:t>
            </a:r>
          </a:p>
          <a:p>
            <a:r>
              <a:rPr lang="sv-SE" dirty="0" smtClean="0"/>
              <a:t>Det är hit vi seniorer vill nå. Många av våra medlemmar söker upplevelse och umgänge men har svårt att förflytta sig.</a:t>
            </a:r>
          </a:p>
          <a:p>
            <a:endParaRPr lang="sv-SE" dirty="0" smtClean="0"/>
          </a:p>
          <a:p>
            <a:r>
              <a:rPr lang="sv-SE" dirty="0" smtClean="0"/>
              <a:t/>
            </a:r>
            <a:br>
              <a:rPr lang="sv-SE" dirty="0" smtClean="0"/>
            </a:br>
            <a:r>
              <a:rPr lang="sv-SE" dirty="0" smtClean="0"/>
              <a:t> </a:t>
            </a:r>
          </a:p>
          <a:p>
            <a:endParaRPr lang="sv-SE" dirty="0" smtClean="0"/>
          </a:p>
          <a:p>
            <a:endParaRPr lang="sv-SE" dirty="0" smtClean="0"/>
          </a:p>
        </p:txBody>
      </p:sp>
      <p:sp>
        <p:nvSpPr>
          <p:cNvPr id="4" name="Platshållare för bildnummer 3"/>
          <p:cNvSpPr>
            <a:spLocks noGrp="1"/>
          </p:cNvSpPr>
          <p:nvPr>
            <p:ph type="sldNum" sz="quarter" idx="12"/>
          </p:nvPr>
        </p:nvSpPr>
        <p:spPr/>
        <p:txBody>
          <a:bodyPr/>
          <a:lstStyle/>
          <a:p>
            <a:fld id="{8C89045E-59AD-4807-87C2-EEC2B19C7FFC}" type="slidenum">
              <a:rPr lang="sv-SE" sz="1800" smtClean="0"/>
              <a:pPr/>
              <a:t>28</a:t>
            </a:fld>
            <a:endParaRPr lang="sv-SE" sz="1800" dirty="0"/>
          </a:p>
        </p:txBody>
      </p:sp>
      <p:pic>
        <p:nvPicPr>
          <p:cNvPr id="5" name="Picture 3"/>
          <p:cNvPicPr>
            <a:picLocks noChangeAspect="1" noChangeArrowheads="1"/>
          </p:cNvPicPr>
          <p:nvPr/>
        </p:nvPicPr>
        <p:blipFill>
          <a:blip r:embed="rId2" cstate="print"/>
          <a:srcRect/>
          <a:stretch>
            <a:fillRect/>
          </a:stretch>
        </p:blipFill>
        <p:spPr bwMode="auto">
          <a:xfrm flipH="1">
            <a:off x="6372200" y="1124744"/>
            <a:ext cx="2277911" cy="2690373"/>
          </a:xfrm>
          <a:prstGeom prst="rect">
            <a:avLst/>
          </a:prstGeom>
          <a:noFill/>
          <a:ln w="9525">
            <a:noFill/>
            <a:miter lim="800000"/>
            <a:headEnd/>
            <a:tailEnd/>
          </a:ln>
        </p:spPr>
      </p:pic>
      <p:sp>
        <p:nvSpPr>
          <p:cNvPr id="7" name="textruta 6"/>
          <p:cNvSpPr txBox="1"/>
          <p:nvPr/>
        </p:nvSpPr>
        <p:spPr>
          <a:xfrm>
            <a:off x="1115616" y="260648"/>
            <a:ext cx="6263894" cy="400110"/>
          </a:xfrm>
          <a:prstGeom prst="rect">
            <a:avLst/>
          </a:prstGeom>
          <a:noFill/>
        </p:spPr>
        <p:txBody>
          <a:bodyPr wrap="none" rtlCol="0">
            <a:spAutoFit/>
          </a:bodyPr>
          <a:lstStyle/>
          <a:p>
            <a:r>
              <a:rPr lang="sv-SE" sz="2000" b="1" dirty="0" smtClean="0"/>
              <a:t>J 1:  Motverka ensamhet. Umgås i den virtuella världen.</a:t>
            </a:r>
          </a:p>
        </p:txBody>
      </p:sp>
      <p:sp>
        <p:nvSpPr>
          <p:cNvPr id="9" name="Platshållare för sidfot 8"/>
          <p:cNvSpPr>
            <a:spLocks noGrp="1"/>
          </p:cNvSpPr>
          <p:nvPr>
            <p:ph type="ftr" sz="quarter" idx="11"/>
          </p:nvPr>
        </p:nvSpPr>
        <p:spPr>
          <a:xfrm>
            <a:off x="1475656" y="6356350"/>
            <a:ext cx="5832648"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683568" y="4581128"/>
            <a:ext cx="2232248" cy="984910"/>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flipH="1">
            <a:off x="6084168" y="1340768"/>
            <a:ext cx="1989879" cy="2350187"/>
          </a:xfrm>
          <a:prstGeom prst="rect">
            <a:avLst/>
          </a:prstGeom>
          <a:noFill/>
          <a:ln w="9525">
            <a:noFill/>
            <a:miter lim="800000"/>
            <a:headEnd/>
            <a:tailEnd/>
          </a:ln>
        </p:spPr>
      </p:pic>
      <p:pic>
        <p:nvPicPr>
          <p:cNvPr id="22532" name="Picture 4" descr="https://traffpunkterkungsbacka.files.wordpress.com/2015/12/img_2307.jpg?w=640"/>
          <p:cNvPicPr>
            <a:picLocks noChangeAspect="1" noChangeArrowheads="1"/>
          </p:cNvPicPr>
          <p:nvPr/>
        </p:nvPicPr>
        <p:blipFill>
          <a:blip r:embed="rId4" cstate="print"/>
          <a:srcRect/>
          <a:stretch>
            <a:fillRect/>
          </a:stretch>
        </p:blipFill>
        <p:spPr bwMode="auto">
          <a:xfrm>
            <a:off x="683568" y="1340768"/>
            <a:ext cx="3792421" cy="2844315"/>
          </a:xfrm>
          <a:prstGeom prst="rect">
            <a:avLst/>
          </a:prstGeom>
          <a:noFill/>
        </p:spPr>
      </p:pic>
      <p:grpSp>
        <p:nvGrpSpPr>
          <p:cNvPr id="2" name="Group 118"/>
          <p:cNvGrpSpPr>
            <a:grpSpLocks/>
          </p:cNvGrpSpPr>
          <p:nvPr/>
        </p:nvGrpSpPr>
        <p:grpSpPr bwMode="auto">
          <a:xfrm>
            <a:off x="5508104" y="4293096"/>
            <a:ext cx="2502024" cy="1584176"/>
            <a:chOff x="355" y="291"/>
            <a:chExt cx="3730" cy="5188"/>
          </a:xfrm>
        </p:grpSpPr>
        <p:sp>
          <p:nvSpPr>
            <p:cNvPr id="6" name="Freeform 119"/>
            <p:cNvSpPr>
              <a:spLocks/>
            </p:cNvSpPr>
            <p:nvPr/>
          </p:nvSpPr>
          <p:spPr bwMode="auto">
            <a:xfrm>
              <a:off x="1833" y="4606"/>
              <a:ext cx="1085" cy="873"/>
            </a:xfrm>
            <a:custGeom>
              <a:avLst/>
              <a:gdLst/>
              <a:ahLst/>
              <a:cxnLst>
                <a:cxn ang="0">
                  <a:pos x="3" y="201"/>
                </a:cxn>
                <a:cxn ang="0">
                  <a:pos x="25" y="268"/>
                </a:cxn>
                <a:cxn ang="0">
                  <a:pos x="39" y="297"/>
                </a:cxn>
                <a:cxn ang="0">
                  <a:pos x="56" y="333"/>
                </a:cxn>
                <a:cxn ang="0">
                  <a:pos x="73" y="386"/>
                </a:cxn>
                <a:cxn ang="0">
                  <a:pos x="97" y="463"/>
                </a:cxn>
                <a:cxn ang="0">
                  <a:pos x="109" y="492"/>
                </a:cxn>
                <a:cxn ang="0">
                  <a:pos x="123" y="523"/>
                </a:cxn>
                <a:cxn ang="0">
                  <a:pos x="135" y="552"/>
                </a:cxn>
                <a:cxn ang="0">
                  <a:pos x="154" y="588"/>
                </a:cxn>
                <a:cxn ang="0">
                  <a:pos x="164" y="602"/>
                </a:cxn>
                <a:cxn ang="0">
                  <a:pos x="231" y="691"/>
                </a:cxn>
                <a:cxn ang="0">
                  <a:pos x="248" y="712"/>
                </a:cxn>
                <a:cxn ang="0">
                  <a:pos x="291" y="763"/>
                </a:cxn>
                <a:cxn ang="0">
                  <a:pos x="325" y="794"/>
                </a:cxn>
                <a:cxn ang="0">
                  <a:pos x="327" y="808"/>
                </a:cxn>
                <a:cxn ang="0">
                  <a:pos x="368" y="818"/>
                </a:cxn>
                <a:cxn ang="0">
                  <a:pos x="437" y="844"/>
                </a:cxn>
                <a:cxn ang="0">
                  <a:pos x="483" y="861"/>
                </a:cxn>
                <a:cxn ang="0">
                  <a:pos x="560" y="873"/>
                </a:cxn>
                <a:cxn ang="0">
                  <a:pos x="629" y="871"/>
                </a:cxn>
                <a:cxn ang="0">
                  <a:pos x="673" y="852"/>
                </a:cxn>
                <a:cxn ang="0">
                  <a:pos x="711" y="842"/>
                </a:cxn>
                <a:cxn ang="0">
                  <a:pos x="747" y="823"/>
                </a:cxn>
                <a:cxn ang="0">
                  <a:pos x="766" y="808"/>
                </a:cxn>
                <a:cxn ang="0">
                  <a:pos x="793" y="787"/>
                </a:cxn>
                <a:cxn ang="0">
                  <a:pos x="812" y="768"/>
                </a:cxn>
                <a:cxn ang="0">
                  <a:pos x="841" y="732"/>
                </a:cxn>
                <a:cxn ang="0">
                  <a:pos x="862" y="708"/>
                </a:cxn>
                <a:cxn ang="0">
                  <a:pos x="893" y="674"/>
                </a:cxn>
                <a:cxn ang="0">
                  <a:pos x="903" y="660"/>
                </a:cxn>
                <a:cxn ang="0">
                  <a:pos x="951" y="573"/>
                </a:cxn>
                <a:cxn ang="0">
                  <a:pos x="970" y="530"/>
                </a:cxn>
                <a:cxn ang="0">
                  <a:pos x="997" y="446"/>
                </a:cxn>
                <a:cxn ang="0">
                  <a:pos x="1018" y="396"/>
                </a:cxn>
                <a:cxn ang="0">
                  <a:pos x="1045" y="295"/>
                </a:cxn>
                <a:cxn ang="0">
                  <a:pos x="1057" y="249"/>
                </a:cxn>
                <a:cxn ang="0">
                  <a:pos x="1076" y="170"/>
                </a:cxn>
                <a:cxn ang="0">
                  <a:pos x="1085" y="0"/>
                </a:cxn>
              </a:cxnLst>
              <a:rect l="0" t="0" r="r" b="b"/>
              <a:pathLst>
                <a:path w="1085" h="873">
                  <a:moveTo>
                    <a:pt x="3" y="201"/>
                  </a:moveTo>
                  <a:cubicBezTo>
                    <a:pt x="6" y="281"/>
                    <a:pt x="0" y="233"/>
                    <a:pt x="25" y="268"/>
                  </a:cubicBezTo>
                  <a:cubicBezTo>
                    <a:pt x="28" y="278"/>
                    <a:pt x="33" y="289"/>
                    <a:pt x="39" y="297"/>
                  </a:cubicBezTo>
                  <a:cubicBezTo>
                    <a:pt x="43" y="310"/>
                    <a:pt x="51" y="320"/>
                    <a:pt x="56" y="333"/>
                  </a:cubicBezTo>
                  <a:cubicBezTo>
                    <a:pt x="62" y="350"/>
                    <a:pt x="68" y="368"/>
                    <a:pt x="73" y="386"/>
                  </a:cubicBezTo>
                  <a:cubicBezTo>
                    <a:pt x="80" y="411"/>
                    <a:pt x="82" y="442"/>
                    <a:pt x="97" y="463"/>
                  </a:cubicBezTo>
                  <a:cubicBezTo>
                    <a:pt x="100" y="475"/>
                    <a:pt x="103" y="482"/>
                    <a:pt x="109" y="492"/>
                  </a:cubicBezTo>
                  <a:cubicBezTo>
                    <a:pt x="111" y="503"/>
                    <a:pt x="117" y="514"/>
                    <a:pt x="123" y="523"/>
                  </a:cubicBezTo>
                  <a:cubicBezTo>
                    <a:pt x="126" y="533"/>
                    <a:pt x="129" y="543"/>
                    <a:pt x="135" y="552"/>
                  </a:cubicBezTo>
                  <a:cubicBezTo>
                    <a:pt x="139" y="565"/>
                    <a:pt x="146" y="577"/>
                    <a:pt x="154" y="588"/>
                  </a:cubicBezTo>
                  <a:cubicBezTo>
                    <a:pt x="157" y="593"/>
                    <a:pt x="164" y="602"/>
                    <a:pt x="164" y="602"/>
                  </a:cubicBezTo>
                  <a:cubicBezTo>
                    <a:pt x="171" y="628"/>
                    <a:pt x="210" y="676"/>
                    <a:pt x="231" y="691"/>
                  </a:cubicBezTo>
                  <a:cubicBezTo>
                    <a:pt x="234" y="702"/>
                    <a:pt x="242" y="703"/>
                    <a:pt x="248" y="712"/>
                  </a:cubicBezTo>
                  <a:cubicBezTo>
                    <a:pt x="261" y="730"/>
                    <a:pt x="274" y="749"/>
                    <a:pt x="291" y="763"/>
                  </a:cubicBezTo>
                  <a:cubicBezTo>
                    <a:pt x="303" y="773"/>
                    <a:pt x="316" y="781"/>
                    <a:pt x="325" y="794"/>
                  </a:cubicBezTo>
                  <a:cubicBezTo>
                    <a:pt x="326" y="799"/>
                    <a:pt x="323" y="805"/>
                    <a:pt x="327" y="808"/>
                  </a:cubicBezTo>
                  <a:cubicBezTo>
                    <a:pt x="330" y="811"/>
                    <a:pt x="361" y="816"/>
                    <a:pt x="368" y="818"/>
                  </a:cubicBezTo>
                  <a:cubicBezTo>
                    <a:pt x="387" y="831"/>
                    <a:pt x="415" y="838"/>
                    <a:pt x="437" y="844"/>
                  </a:cubicBezTo>
                  <a:cubicBezTo>
                    <a:pt x="453" y="849"/>
                    <a:pt x="466" y="858"/>
                    <a:pt x="483" y="861"/>
                  </a:cubicBezTo>
                  <a:cubicBezTo>
                    <a:pt x="507" y="871"/>
                    <a:pt x="534" y="872"/>
                    <a:pt x="560" y="873"/>
                  </a:cubicBezTo>
                  <a:cubicBezTo>
                    <a:pt x="583" y="872"/>
                    <a:pt x="606" y="872"/>
                    <a:pt x="629" y="871"/>
                  </a:cubicBezTo>
                  <a:cubicBezTo>
                    <a:pt x="642" y="870"/>
                    <a:pt x="653" y="855"/>
                    <a:pt x="673" y="852"/>
                  </a:cubicBezTo>
                  <a:cubicBezTo>
                    <a:pt x="685" y="848"/>
                    <a:pt x="698" y="845"/>
                    <a:pt x="711" y="842"/>
                  </a:cubicBezTo>
                  <a:cubicBezTo>
                    <a:pt x="721" y="835"/>
                    <a:pt x="735" y="826"/>
                    <a:pt x="747" y="823"/>
                  </a:cubicBezTo>
                  <a:cubicBezTo>
                    <a:pt x="755" y="818"/>
                    <a:pt x="758" y="812"/>
                    <a:pt x="766" y="808"/>
                  </a:cubicBezTo>
                  <a:cubicBezTo>
                    <a:pt x="774" y="800"/>
                    <a:pt x="783" y="790"/>
                    <a:pt x="793" y="787"/>
                  </a:cubicBezTo>
                  <a:cubicBezTo>
                    <a:pt x="798" y="778"/>
                    <a:pt x="803" y="773"/>
                    <a:pt x="812" y="768"/>
                  </a:cubicBezTo>
                  <a:cubicBezTo>
                    <a:pt x="820" y="754"/>
                    <a:pt x="829" y="742"/>
                    <a:pt x="841" y="732"/>
                  </a:cubicBezTo>
                  <a:cubicBezTo>
                    <a:pt x="844" y="726"/>
                    <a:pt x="857" y="711"/>
                    <a:pt x="862" y="708"/>
                  </a:cubicBezTo>
                  <a:cubicBezTo>
                    <a:pt x="870" y="695"/>
                    <a:pt x="883" y="686"/>
                    <a:pt x="893" y="674"/>
                  </a:cubicBezTo>
                  <a:cubicBezTo>
                    <a:pt x="897" y="670"/>
                    <a:pt x="903" y="660"/>
                    <a:pt x="903" y="660"/>
                  </a:cubicBezTo>
                  <a:cubicBezTo>
                    <a:pt x="909" y="637"/>
                    <a:pt x="937" y="593"/>
                    <a:pt x="951" y="573"/>
                  </a:cubicBezTo>
                  <a:cubicBezTo>
                    <a:pt x="955" y="558"/>
                    <a:pt x="966" y="545"/>
                    <a:pt x="970" y="530"/>
                  </a:cubicBezTo>
                  <a:cubicBezTo>
                    <a:pt x="972" y="485"/>
                    <a:pt x="968" y="472"/>
                    <a:pt x="997" y="446"/>
                  </a:cubicBezTo>
                  <a:cubicBezTo>
                    <a:pt x="1001" y="431"/>
                    <a:pt x="1015" y="414"/>
                    <a:pt x="1018" y="396"/>
                  </a:cubicBezTo>
                  <a:cubicBezTo>
                    <a:pt x="1024" y="362"/>
                    <a:pt x="1031" y="327"/>
                    <a:pt x="1045" y="295"/>
                  </a:cubicBezTo>
                  <a:cubicBezTo>
                    <a:pt x="1047" y="279"/>
                    <a:pt x="1051" y="264"/>
                    <a:pt x="1057" y="249"/>
                  </a:cubicBezTo>
                  <a:cubicBezTo>
                    <a:pt x="1061" y="223"/>
                    <a:pt x="1070" y="196"/>
                    <a:pt x="1076" y="170"/>
                  </a:cubicBezTo>
                  <a:cubicBezTo>
                    <a:pt x="1081" y="113"/>
                    <a:pt x="1085" y="59"/>
                    <a:pt x="1085"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7" name="Freeform 120"/>
            <p:cNvSpPr>
              <a:spLocks/>
            </p:cNvSpPr>
            <p:nvPr/>
          </p:nvSpPr>
          <p:spPr bwMode="auto">
            <a:xfrm>
              <a:off x="2918" y="3770"/>
              <a:ext cx="728" cy="1040"/>
            </a:xfrm>
            <a:custGeom>
              <a:avLst/>
              <a:gdLst/>
              <a:ahLst/>
              <a:cxnLst>
                <a:cxn ang="0">
                  <a:pos x="0" y="888"/>
                </a:cxn>
                <a:cxn ang="0">
                  <a:pos x="17" y="900"/>
                </a:cxn>
                <a:cxn ang="0">
                  <a:pos x="56" y="941"/>
                </a:cxn>
                <a:cxn ang="0">
                  <a:pos x="68" y="953"/>
                </a:cxn>
                <a:cxn ang="0">
                  <a:pos x="84" y="972"/>
                </a:cxn>
                <a:cxn ang="0">
                  <a:pos x="140" y="1006"/>
                </a:cxn>
                <a:cxn ang="0">
                  <a:pos x="173" y="1020"/>
                </a:cxn>
                <a:cxn ang="0">
                  <a:pos x="221" y="1040"/>
                </a:cxn>
                <a:cxn ang="0">
                  <a:pos x="346" y="1037"/>
                </a:cxn>
                <a:cxn ang="0">
                  <a:pos x="399" y="1006"/>
                </a:cxn>
                <a:cxn ang="0">
                  <a:pos x="428" y="989"/>
                </a:cxn>
                <a:cxn ang="0">
                  <a:pos x="444" y="980"/>
                </a:cxn>
                <a:cxn ang="0">
                  <a:pos x="452" y="975"/>
                </a:cxn>
                <a:cxn ang="0">
                  <a:pos x="476" y="951"/>
                </a:cxn>
                <a:cxn ang="0">
                  <a:pos x="514" y="893"/>
                </a:cxn>
                <a:cxn ang="0">
                  <a:pos x="543" y="860"/>
                </a:cxn>
                <a:cxn ang="0">
                  <a:pos x="579" y="809"/>
                </a:cxn>
                <a:cxn ang="0">
                  <a:pos x="591" y="788"/>
                </a:cxn>
                <a:cxn ang="0">
                  <a:pos x="603" y="759"/>
                </a:cxn>
                <a:cxn ang="0">
                  <a:pos x="615" y="735"/>
                </a:cxn>
                <a:cxn ang="0">
                  <a:pos x="646" y="660"/>
                </a:cxn>
                <a:cxn ang="0">
                  <a:pos x="682" y="560"/>
                </a:cxn>
                <a:cxn ang="0">
                  <a:pos x="694" y="488"/>
                </a:cxn>
                <a:cxn ang="0">
                  <a:pos x="711" y="430"/>
                </a:cxn>
                <a:cxn ang="0">
                  <a:pos x="716" y="404"/>
                </a:cxn>
                <a:cxn ang="0">
                  <a:pos x="725" y="336"/>
                </a:cxn>
                <a:cxn ang="0">
                  <a:pos x="728" y="0"/>
                </a:cxn>
              </a:cxnLst>
              <a:rect l="0" t="0" r="r" b="b"/>
              <a:pathLst>
                <a:path w="728" h="1040">
                  <a:moveTo>
                    <a:pt x="0" y="888"/>
                  </a:moveTo>
                  <a:cubicBezTo>
                    <a:pt x="11" y="892"/>
                    <a:pt x="6" y="897"/>
                    <a:pt x="17" y="900"/>
                  </a:cubicBezTo>
                  <a:cubicBezTo>
                    <a:pt x="29" y="913"/>
                    <a:pt x="41" y="932"/>
                    <a:pt x="56" y="941"/>
                  </a:cubicBezTo>
                  <a:cubicBezTo>
                    <a:pt x="70" y="966"/>
                    <a:pt x="48" y="929"/>
                    <a:pt x="68" y="953"/>
                  </a:cubicBezTo>
                  <a:cubicBezTo>
                    <a:pt x="87" y="975"/>
                    <a:pt x="68" y="963"/>
                    <a:pt x="84" y="972"/>
                  </a:cubicBezTo>
                  <a:cubicBezTo>
                    <a:pt x="93" y="986"/>
                    <a:pt x="123" y="1002"/>
                    <a:pt x="140" y="1006"/>
                  </a:cubicBezTo>
                  <a:cubicBezTo>
                    <a:pt x="150" y="1013"/>
                    <a:pt x="161" y="1017"/>
                    <a:pt x="173" y="1020"/>
                  </a:cubicBezTo>
                  <a:cubicBezTo>
                    <a:pt x="188" y="1031"/>
                    <a:pt x="204" y="1034"/>
                    <a:pt x="221" y="1040"/>
                  </a:cubicBezTo>
                  <a:cubicBezTo>
                    <a:pt x="263" y="1039"/>
                    <a:pt x="304" y="1039"/>
                    <a:pt x="346" y="1037"/>
                  </a:cubicBezTo>
                  <a:cubicBezTo>
                    <a:pt x="367" y="1036"/>
                    <a:pt x="380" y="1011"/>
                    <a:pt x="399" y="1006"/>
                  </a:cubicBezTo>
                  <a:cubicBezTo>
                    <a:pt x="408" y="1000"/>
                    <a:pt x="418" y="995"/>
                    <a:pt x="428" y="989"/>
                  </a:cubicBezTo>
                  <a:cubicBezTo>
                    <a:pt x="433" y="986"/>
                    <a:pt x="439" y="983"/>
                    <a:pt x="444" y="980"/>
                  </a:cubicBezTo>
                  <a:cubicBezTo>
                    <a:pt x="447" y="978"/>
                    <a:pt x="452" y="975"/>
                    <a:pt x="452" y="975"/>
                  </a:cubicBezTo>
                  <a:cubicBezTo>
                    <a:pt x="457" y="966"/>
                    <a:pt x="467" y="957"/>
                    <a:pt x="476" y="951"/>
                  </a:cubicBezTo>
                  <a:cubicBezTo>
                    <a:pt x="488" y="931"/>
                    <a:pt x="501" y="912"/>
                    <a:pt x="514" y="893"/>
                  </a:cubicBezTo>
                  <a:cubicBezTo>
                    <a:pt x="518" y="879"/>
                    <a:pt x="534" y="872"/>
                    <a:pt x="543" y="860"/>
                  </a:cubicBezTo>
                  <a:cubicBezTo>
                    <a:pt x="555" y="843"/>
                    <a:pt x="567" y="826"/>
                    <a:pt x="579" y="809"/>
                  </a:cubicBezTo>
                  <a:cubicBezTo>
                    <a:pt x="581" y="801"/>
                    <a:pt x="591" y="788"/>
                    <a:pt x="591" y="788"/>
                  </a:cubicBezTo>
                  <a:cubicBezTo>
                    <a:pt x="594" y="778"/>
                    <a:pt x="597" y="768"/>
                    <a:pt x="603" y="759"/>
                  </a:cubicBezTo>
                  <a:cubicBezTo>
                    <a:pt x="606" y="750"/>
                    <a:pt x="610" y="743"/>
                    <a:pt x="615" y="735"/>
                  </a:cubicBezTo>
                  <a:cubicBezTo>
                    <a:pt x="622" y="709"/>
                    <a:pt x="632" y="683"/>
                    <a:pt x="646" y="660"/>
                  </a:cubicBezTo>
                  <a:cubicBezTo>
                    <a:pt x="656" y="626"/>
                    <a:pt x="674" y="595"/>
                    <a:pt x="682" y="560"/>
                  </a:cubicBezTo>
                  <a:cubicBezTo>
                    <a:pt x="688" y="536"/>
                    <a:pt x="688" y="512"/>
                    <a:pt x="694" y="488"/>
                  </a:cubicBezTo>
                  <a:cubicBezTo>
                    <a:pt x="699" y="469"/>
                    <a:pt x="707" y="450"/>
                    <a:pt x="711" y="430"/>
                  </a:cubicBezTo>
                  <a:cubicBezTo>
                    <a:pt x="713" y="421"/>
                    <a:pt x="716" y="404"/>
                    <a:pt x="716" y="404"/>
                  </a:cubicBezTo>
                  <a:cubicBezTo>
                    <a:pt x="718" y="381"/>
                    <a:pt x="722" y="359"/>
                    <a:pt x="725" y="336"/>
                  </a:cubicBezTo>
                  <a:cubicBezTo>
                    <a:pt x="728" y="222"/>
                    <a:pt x="728" y="114"/>
                    <a:pt x="728"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8" name="Freeform 121"/>
            <p:cNvSpPr>
              <a:spLocks/>
            </p:cNvSpPr>
            <p:nvPr/>
          </p:nvSpPr>
          <p:spPr bwMode="auto">
            <a:xfrm>
              <a:off x="3664" y="2086"/>
              <a:ext cx="421" cy="1738"/>
            </a:xfrm>
            <a:custGeom>
              <a:avLst/>
              <a:gdLst/>
              <a:ahLst/>
              <a:cxnLst>
                <a:cxn ang="0">
                  <a:pos x="0" y="1738"/>
                </a:cxn>
                <a:cxn ang="0">
                  <a:pos x="29" y="1728"/>
                </a:cxn>
                <a:cxn ang="0">
                  <a:pos x="83" y="1690"/>
                </a:cxn>
                <a:cxn ang="0">
                  <a:pos x="138" y="1642"/>
                </a:cxn>
                <a:cxn ang="0">
                  <a:pos x="198" y="1552"/>
                </a:cxn>
                <a:cxn ang="0">
                  <a:pos x="211" y="1520"/>
                </a:cxn>
                <a:cxn ang="0">
                  <a:pos x="224" y="1504"/>
                </a:cxn>
                <a:cxn ang="0">
                  <a:pos x="250" y="1456"/>
                </a:cxn>
                <a:cxn ang="0">
                  <a:pos x="285" y="1386"/>
                </a:cxn>
                <a:cxn ang="0">
                  <a:pos x="330" y="1252"/>
                </a:cxn>
                <a:cxn ang="0">
                  <a:pos x="365" y="1136"/>
                </a:cxn>
                <a:cxn ang="0">
                  <a:pos x="374" y="1101"/>
                </a:cxn>
                <a:cxn ang="0">
                  <a:pos x="394" y="944"/>
                </a:cxn>
                <a:cxn ang="0">
                  <a:pos x="403" y="839"/>
                </a:cxn>
                <a:cxn ang="0">
                  <a:pos x="381" y="420"/>
                </a:cxn>
                <a:cxn ang="0">
                  <a:pos x="358" y="320"/>
                </a:cxn>
                <a:cxn ang="0">
                  <a:pos x="326" y="215"/>
                </a:cxn>
                <a:cxn ang="0">
                  <a:pos x="282" y="80"/>
                </a:cxn>
                <a:cxn ang="0">
                  <a:pos x="250" y="0"/>
                </a:cxn>
              </a:cxnLst>
              <a:rect l="0" t="0" r="r" b="b"/>
              <a:pathLst>
                <a:path w="421" h="1738">
                  <a:moveTo>
                    <a:pt x="0" y="1738"/>
                  </a:moveTo>
                  <a:cubicBezTo>
                    <a:pt x="10" y="1735"/>
                    <a:pt x="19" y="1732"/>
                    <a:pt x="29" y="1728"/>
                  </a:cubicBezTo>
                  <a:cubicBezTo>
                    <a:pt x="44" y="1713"/>
                    <a:pt x="66" y="1705"/>
                    <a:pt x="83" y="1690"/>
                  </a:cubicBezTo>
                  <a:cubicBezTo>
                    <a:pt x="101" y="1674"/>
                    <a:pt x="117" y="1654"/>
                    <a:pt x="138" y="1642"/>
                  </a:cubicBezTo>
                  <a:cubicBezTo>
                    <a:pt x="157" y="1611"/>
                    <a:pt x="183" y="1586"/>
                    <a:pt x="198" y="1552"/>
                  </a:cubicBezTo>
                  <a:cubicBezTo>
                    <a:pt x="203" y="1542"/>
                    <a:pt x="205" y="1529"/>
                    <a:pt x="211" y="1520"/>
                  </a:cubicBezTo>
                  <a:cubicBezTo>
                    <a:pt x="226" y="1498"/>
                    <a:pt x="210" y="1534"/>
                    <a:pt x="224" y="1504"/>
                  </a:cubicBezTo>
                  <a:cubicBezTo>
                    <a:pt x="232" y="1487"/>
                    <a:pt x="236" y="1470"/>
                    <a:pt x="250" y="1456"/>
                  </a:cubicBezTo>
                  <a:cubicBezTo>
                    <a:pt x="258" y="1433"/>
                    <a:pt x="271" y="1406"/>
                    <a:pt x="285" y="1386"/>
                  </a:cubicBezTo>
                  <a:cubicBezTo>
                    <a:pt x="299" y="1341"/>
                    <a:pt x="317" y="1298"/>
                    <a:pt x="330" y="1252"/>
                  </a:cubicBezTo>
                  <a:cubicBezTo>
                    <a:pt x="341" y="1213"/>
                    <a:pt x="346" y="1172"/>
                    <a:pt x="365" y="1136"/>
                  </a:cubicBezTo>
                  <a:cubicBezTo>
                    <a:pt x="368" y="1124"/>
                    <a:pt x="371" y="1113"/>
                    <a:pt x="374" y="1101"/>
                  </a:cubicBezTo>
                  <a:cubicBezTo>
                    <a:pt x="378" y="1048"/>
                    <a:pt x="385" y="997"/>
                    <a:pt x="394" y="944"/>
                  </a:cubicBezTo>
                  <a:cubicBezTo>
                    <a:pt x="397" y="909"/>
                    <a:pt x="399" y="874"/>
                    <a:pt x="403" y="839"/>
                  </a:cubicBezTo>
                  <a:cubicBezTo>
                    <a:pt x="402" y="764"/>
                    <a:pt x="421" y="541"/>
                    <a:pt x="381" y="420"/>
                  </a:cubicBezTo>
                  <a:cubicBezTo>
                    <a:pt x="379" y="387"/>
                    <a:pt x="378" y="349"/>
                    <a:pt x="358" y="320"/>
                  </a:cubicBezTo>
                  <a:cubicBezTo>
                    <a:pt x="349" y="285"/>
                    <a:pt x="337" y="250"/>
                    <a:pt x="326" y="215"/>
                  </a:cubicBezTo>
                  <a:cubicBezTo>
                    <a:pt x="312" y="171"/>
                    <a:pt x="306" y="120"/>
                    <a:pt x="282" y="80"/>
                  </a:cubicBezTo>
                  <a:cubicBezTo>
                    <a:pt x="275" y="52"/>
                    <a:pt x="261" y="26"/>
                    <a:pt x="250"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9" name="Freeform 122"/>
            <p:cNvSpPr>
              <a:spLocks/>
            </p:cNvSpPr>
            <p:nvPr/>
          </p:nvSpPr>
          <p:spPr bwMode="auto">
            <a:xfrm>
              <a:off x="3616" y="947"/>
              <a:ext cx="352" cy="1200"/>
            </a:xfrm>
            <a:custGeom>
              <a:avLst/>
              <a:gdLst/>
              <a:ahLst/>
              <a:cxnLst>
                <a:cxn ang="0">
                  <a:pos x="336" y="1200"/>
                </a:cxn>
                <a:cxn ang="0">
                  <a:pos x="352" y="1031"/>
                </a:cxn>
                <a:cxn ang="0">
                  <a:pos x="346" y="704"/>
                </a:cxn>
                <a:cxn ang="0">
                  <a:pos x="333" y="634"/>
                </a:cxn>
                <a:cxn ang="0">
                  <a:pos x="326" y="560"/>
                </a:cxn>
                <a:cxn ang="0">
                  <a:pos x="291" y="439"/>
                </a:cxn>
                <a:cxn ang="0">
                  <a:pos x="256" y="330"/>
                </a:cxn>
                <a:cxn ang="0">
                  <a:pos x="243" y="304"/>
                </a:cxn>
                <a:cxn ang="0">
                  <a:pos x="230" y="275"/>
                </a:cxn>
                <a:cxn ang="0">
                  <a:pos x="208" y="224"/>
                </a:cxn>
                <a:cxn ang="0">
                  <a:pos x="166" y="163"/>
                </a:cxn>
                <a:cxn ang="0">
                  <a:pos x="128" y="112"/>
                </a:cxn>
                <a:cxn ang="0">
                  <a:pos x="51" y="32"/>
                </a:cxn>
                <a:cxn ang="0">
                  <a:pos x="0" y="0"/>
                </a:cxn>
              </a:cxnLst>
              <a:rect l="0" t="0" r="r" b="b"/>
              <a:pathLst>
                <a:path w="352" h="1200">
                  <a:moveTo>
                    <a:pt x="336" y="1200"/>
                  </a:moveTo>
                  <a:cubicBezTo>
                    <a:pt x="317" y="1142"/>
                    <a:pt x="345" y="1087"/>
                    <a:pt x="352" y="1031"/>
                  </a:cubicBezTo>
                  <a:cubicBezTo>
                    <a:pt x="350" y="922"/>
                    <a:pt x="349" y="813"/>
                    <a:pt x="346" y="704"/>
                  </a:cubicBezTo>
                  <a:cubicBezTo>
                    <a:pt x="345" y="680"/>
                    <a:pt x="333" y="634"/>
                    <a:pt x="333" y="634"/>
                  </a:cubicBezTo>
                  <a:cubicBezTo>
                    <a:pt x="332" y="619"/>
                    <a:pt x="328" y="574"/>
                    <a:pt x="326" y="560"/>
                  </a:cubicBezTo>
                  <a:cubicBezTo>
                    <a:pt x="320" y="519"/>
                    <a:pt x="301" y="479"/>
                    <a:pt x="291" y="439"/>
                  </a:cubicBezTo>
                  <a:cubicBezTo>
                    <a:pt x="282" y="404"/>
                    <a:pt x="276" y="360"/>
                    <a:pt x="256" y="330"/>
                  </a:cubicBezTo>
                  <a:cubicBezTo>
                    <a:pt x="249" y="308"/>
                    <a:pt x="255" y="316"/>
                    <a:pt x="243" y="304"/>
                  </a:cubicBezTo>
                  <a:cubicBezTo>
                    <a:pt x="239" y="293"/>
                    <a:pt x="237" y="285"/>
                    <a:pt x="230" y="275"/>
                  </a:cubicBezTo>
                  <a:cubicBezTo>
                    <a:pt x="227" y="258"/>
                    <a:pt x="220" y="238"/>
                    <a:pt x="208" y="224"/>
                  </a:cubicBezTo>
                  <a:cubicBezTo>
                    <a:pt x="201" y="204"/>
                    <a:pt x="181" y="178"/>
                    <a:pt x="166" y="163"/>
                  </a:cubicBezTo>
                  <a:cubicBezTo>
                    <a:pt x="159" y="141"/>
                    <a:pt x="141" y="130"/>
                    <a:pt x="128" y="112"/>
                  </a:cubicBezTo>
                  <a:cubicBezTo>
                    <a:pt x="108" y="85"/>
                    <a:pt x="79" y="51"/>
                    <a:pt x="51" y="32"/>
                  </a:cubicBezTo>
                  <a:cubicBezTo>
                    <a:pt x="46" y="28"/>
                    <a:pt x="4" y="0"/>
                    <a:pt x="0"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0" name="Freeform 123"/>
            <p:cNvSpPr>
              <a:spLocks/>
            </p:cNvSpPr>
            <p:nvPr/>
          </p:nvSpPr>
          <p:spPr bwMode="auto">
            <a:xfrm>
              <a:off x="2837" y="291"/>
              <a:ext cx="787" cy="710"/>
            </a:xfrm>
            <a:custGeom>
              <a:avLst/>
              <a:gdLst/>
              <a:ahLst/>
              <a:cxnLst>
                <a:cxn ang="0">
                  <a:pos x="787" y="710"/>
                </a:cxn>
                <a:cxn ang="0">
                  <a:pos x="777" y="681"/>
                </a:cxn>
                <a:cxn ang="0">
                  <a:pos x="770" y="640"/>
                </a:cxn>
                <a:cxn ang="0">
                  <a:pos x="768" y="599"/>
                </a:cxn>
                <a:cxn ang="0">
                  <a:pos x="763" y="575"/>
                </a:cxn>
                <a:cxn ang="0">
                  <a:pos x="734" y="463"/>
                </a:cxn>
                <a:cxn ang="0">
                  <a:pos x="715" y="410"/>
                </a:cxn>
                <a:cxn ang="0">
                  <a:pos x="705" y="386"/>
                </a:cxn>
                <a:cxn ang="0">
                  <a:pos x="660" y="268"/>
                </a:cxn>
                <a:cxn ang="0">
                  <a:pos x="641" y="237"/>
                </a:cxn>
                <a:cxn ang="0">
                  <a:pos x="573" y="153"/>
                </a:cxn>
                <a:cxn ang="0">
                  <a:pos x="537" y="112"/>
                </a:cxn>
                <a:cxn ang="0">
                  <a:pos x="463" y="43"/>
                </a:cxn>
                <a:cxn ang="0">
                  <a:pos x="427" y="23"/>
                </a:cxn>
                <a:cxn ang="0">
                  <a:pos x="381" y="21"/>
                </a:cxn>
                <a:cxn ang="0">
                  <a:pos x="257" y="28"/>
                </a:cxn>
                <a:cxn ang="0">
                  <a:pos x="242" y="35"/>
                </a:cxn>
                <a:cxn ang="0">
                  <a:pos x="194" y="64"/>
                </a:cxn>
                <a:cxn ang="0">
                  <a:pos x="173" y="74"/>
                </a:cxn>
                <a:cxn ang="0">
                  <a:pos x="158" y="83"/>
                </a:cxn>
                <a:cxn ang="0">
                  <a:pos x="115" y="134"/>
                </a:cxn>
                <a:cxn ang="0">
                  <a:pos x="55" y="259"/>
                </a:cxn>
                <a:cxn ang="0">
                  <a:pos x="33" y="297"/>
                </a:cxn>
                <a:cxn ang="0">
                  <a:pos x="19" y="326"/>
                </a:cxn>
                <a:cxn ang="0">
                  <a:pos x="12" y="347"/>
                </a:cxn>
                <a:cxn ang="0">
                  <a:pos x="5" y="398"/>
                </a:cxn>
                <a:cxn ang="0">
                  <a:pos x="0" y="419"/>
                </a:cxn>
              </a:cxnLst>
              <a:rect l="0" t="0" r="r" b="b"/>
              <a:pathLst>
                <a:path w="787" h="710">
                  <a:moveTo>
                    <a:pt x="787" y="710"/>
                  </a:moveTo>
                  <a:cubicBezTo>
                    <a:pt x="784" y="700"/>
                    <a:pt x="781" y="690"/>
                    <a:pt x="777" y="681"/>
                  </a:cubicBezTo>
                  <a:cubicBezTo>
                    <a:pt x="775" y="667"/>
                    <a:pt x="773" y="654"/>
                    <a:pt x="770" y="640"/>
                  </a:cubicBezTo>
                  <a:cubicBezTo>
                    <a:pt x="769" y="626"/>
                    <a:pt x="769" y="613"/>
                    <a:pt x="768" y="599"/>
                  </a:cubicBezTo>
                  <a:cubicBezTo>
                    <a:pt x="767" y="591"/>
                    <a:pt x="763" y="575"/>
                    <a:pt x="763" y="575"/>
                  </a:cubicBezTo>
                  <a:cubicBezTo>
                    <a:pt x="761" y="547"/>
                    <a:pt x="751" y="487"/>
                    <a:pt x="734" y="463"/>
                  </a:cubicBezTo>
                  <a:cubicBezTo>
                    <a:pt x="730" y="445"/>
                    <a:pt x="725" y="425"/>
                    <a:pt x="715" y="410"/>
                  </a:cubicBezTo>
                  <a:cubicBezTo>
                    <a:pt x="713" y="400"/>
                    <a:pt x="711" y="394"/>
                    <a:pt x="705" y="386"/>
                  </a:cubicBezTo>
                  <a:cubicBezTo>
                    <a:pt x="699" y="356"/>
                    <a:pt x="681" y="289"/>
                    <a:pt x="660" y="268"/>
                  </a:cubicBezTo>
                  <a:cubicBezTo>
                    <a:pt x="654" y="253"/>
                    <a:pt x="652" y="248"/>
                    <a:pt x="641" y="237"/>
                  </a:cubicBezTo>
                  <a:cubicBezTo>
                    <a:pt x="629" y="208"/>
                    <a:pt x="600" y="170"/>
                    <a:pt x="573" y="153"/>
                  </a:cubicBezTo>
                  <a:cubicBezTo>
                    <a:pt x="564" y="137"/>
                    <a:pt x="547" y="127"/>
                    <a:pt x="537" y="112"/>
                  </a:cubicBezTo>
                  <a:cubicBezTo>
                    <a:pt x="528" y="79"/>
                    <a:pt x="490" y="60"/>
                    <a:pt x="463" y="43"/>
                  </a:cubicBezTo>
                  <a:cubicBezTo>
                    <a:pt x="454" y="37"/>
                    <a:pt x="437" y="24"/>
                    <a:pt x="427" y="23"/>
                  </a:cubicBezTo>
                  <a:cubicBezTo>
                    <a:pt x="412" y="22"/>
                    <a:pt x="396" y="22"/>
                    <a:pt x="381" y="21"/>
                  </a:cubicBezTo>
                  <a:cubicBezTo>
                    <a:pt x="223" y="24"/>
                    <a:pt x="299" y="0"/>
                    <a:pt x="257" y="28"/>
                  </a:cubicBezTo>
                  <a:cubicBezTo>
                    <a:pt x="248" y="34"/>
                    <a:pt x="251" y="32"/>
                    <a:pt x="242" y="35"/>
                  </a:cubicBezTo>
                  <a:cubicBezTo>
                    <a:pt x="233" y="50"/>
                    <a:pt x="211" y="59"/>
                    <a:pt x="194" y="64"/>
                  </a:cubicBezTo>
                  <a:cubicBezTo>
                    <a:pt x="187" y="69"/>
                    <a:pt x="181" y="70"/>
                    <a:pt x="173" y="74"/>
                  </a:cubicBezTo>
                  <a:cubicBezTo>
                    <a:pt x="168" y="77"/>
                    <a:pt x="158" y="83"/>
                    <a:pt x="158" y="83"/>
                  </a:cubicBezTo>
                  <a:cubicBezTo>
                    <a:pt x="148" y="100"/>
                    <a:pt x="129" y="120"/>
                    <a:pt x="115" y="134"/>
                  </a:cubicBezTo>
                  <a:cubicBezTo>
                    <a:pt x="105" y="177"/>
                    <a:pt x="78" y="222"/>
                    <a:pt x="55" y="259"/>
                  </a:cubicBezTo>
                  <a:cubicBezTo>
                    <a:pt x="51" y="274"/>
                    <a:pt x="42" y="285"/>
                    <a:pt x="33" y="297"/>
                  </a:cubicBezTo>
                  <a:cubicBezTo>
                    <a:pt x="30" y="307"/>
                    <a:pt x="25" y="318"/>
                    <a:pt x="19" y="326"/>
                  </a:cubicBezTo>
                  <a:cubicBezTo>
                    <a:pt x="17" y="333"/>
                    <a:pt x="14" y="340"/>
                    <a:pt x="12" y="347"/>
                  </a:cubicBezTo>
                  <a:cubicBezTo>
                    <a:pt x="10" y="365"/>
                    <a:pt x="9" y="381"/>
                    <a:pt x="5" y="398"/>
                  </a:cubicBezTo>
                  <a:cubicBezTo>
                    <a:pt x="3" y="405"/>
                    <a:pt x="0" y="419"/>
                    <a:pt x="0" y="419"/>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1" name="Freeform 124"/>
            <p:cNvSpPr>
              <a:spLocks/>
            </p:cNvSpPr>
            <p:nvPr/>
          </p:nvSpPr>
          <p:spPr bwMode="auto">
            <a:xfrm>
              <a:off x="2232" y="339"/>
              <a:ext cx="638" cy="511"/>
            </a:xfrm>
            <a:custGeom>
              <a:avLst/>
              <a:gdLst/>
              <a:ahLst/>
              <a:cxnLst>
                <a:cxn ang="0">
                  <a:pos x="638" y="273"/>
                </a:cxn>
                <a:cxn ang="0">
                  <a:pos x="622" y="254"/>
                </a:cxn>
                <a:cxn ang="0">
                  <a:pos x="578" y="196"/>
                </a:cxn>
                <a:cxn ang="0">
                  <a:pos x="518" y="112"/>
                </a:cxn>
                <a:cxn ang="0">
                  <a:pos x="470" y="62"/>
                </a:cxn>
                <a:cxn ang="0">
                  <a:pos x="458" y="47"/>
                </a:cxn>
                <a:cxn ang="0">
                  <a:pos x="389" y="9"/>
                </a:cxn>
                <a:cxn ang="0">
                  <a:pos x="238" y="16"/>
                </a:cxn>
                <a:cxn ang="0">
                  <a:pos x="192" y="38"/>
                </a:cxn>
                <a:cxn ang="0">
                  <a:pos x="170" y="55"/>
                </a:cxn>
                <a:cxn ang="0">
                  <a:pos x="132" y="95"/>
                </a:cxn>
                <a:cxn ang="0">
                  <a:pos x="115" y="117"/>
                </a:cxn>
                <a:cxn ang="0">
                  <a:pos x="98" y="146"/>
                </a:cxn>
                <a:cxn ang="0">
                  <a:pos x="55" y="235"/>
                </a:cxn>
                <a:cxn ang="0">
                  <a:pos x="31" y="287"/>
                </a:cxn>
                <a:cxn ang="0">
                  <a:pos x="14" y="347"/>
                </a:cxn>
                <a:cxn ang="0">
                  <a:pos x="0" y="511"/>
                </a:cxn>
              </a:cxnLst>
              <a:rect l="0" t="0" r="r" b="b"/>
              <a:pathLst>
                <a:path w="638" h="511">
                  <a:moveTo>
                    <a:pt x="638" y="273"/>
                  </a:moveTo>
                  <a:cubicBezTo>
                    <a:pt x="635" y="263"/>
                    <a:pt x="629" y="261"/>
                    <a:pt x="622" y="254"/>
                  </a:cubicBezTo>
                  <a:cubicBezTo>
                    <a:pt x="605" y="237"/>
                    <a:pt x="592" y="215"/>
                    <a:pt x="578" y="196"/>
                  </a:cubicBezTo>
                  <a:cubicBezTo>
                    <a:pt x="571" y="173"/>
                    <a:pt x="539" y="125"/>
                    <a:pt x="518" y="112"/>
                  </a:cubicBezTo>
                  <a:cubicBezTo>
                    <a:pt x="507" y="92"/>
                    <a:pt x="487" y="76"/>
                    <a:pt x="470" y="62"/>
                  </a:cubicBezTo>
                  <a:cubicBezTo>
                    <a:pt x="449" y="45"/>
                    <a:pt x="476" y="65"/>
                    <a:pt x="458" y="47"/>
                  </a:cubicBezTo>
                  <a:cubicBezTo>
                    <a:pt x="440" y="29"/>
                    <a:pt x="414" y="16"/>
                    <a:pt x="389" y="9"/>
                  </a:cubicBezTo>
                  <a:cubicBezTo>
                    <a:pt x="270" y="11"/>
                    <a:pt x="294" y="0"/>
                    <a:pt x="238" y="16"/>
                  </a:cubicBezTo>
                  <a:cubicBezTo>
                    <a:pt x="224" y="25"/>
                    <a:pt x="207" y="31"/>
                    <a:pt x="192" y="38"/>
                  </a:cubicBezTo>
                  <a:cubicBezTo>
                    <a:pt x="185" y="45"/>
                    <a:pt x="178" y="50"/>
                    <a:pt x="170" y="55"/>
                  </a:cubicBezTo>
                  <a:cubicBezTo>
                    <a:pt x="161" y="71"/>
                    <a:pt x="145" y="82"/>
                    <a:pt x="132" y="95"/>
                  </a:cubicBezTo>
                  <a:cubicBezTo>
                    <a:pt x="125" y="102"/>
                    <a:pt x="115" y="117"/>
                    <a:pt x="115" y="117"/>
                  </a:cubicBezTo>
                  <a:cubicBezTo>
                    <a:pt x="112" y="127"/>
                    <a:pt x="104" y="137"/>
                    <a:pt x="98" y="146"/>
                  </a:cubicBezTo>
                  <a:cubicBezTo>
                    <a:pt x="90" y="176"/>
                    <a:pt x="71" y="209"/>
                    <a:pt x="55" y="235"/>
                  </a:cubicBezTo>
                  <a:cubicBezTo>
                    <a:pt x="50" y="252"/>
                    <a:pt x="41" y="273"/>
                    <a:pt x="31" y="287"/>
                  </a:cubicBezTo>
                  <a:cubicBezTo>
                    <a:pt x="27" y="307"/>
                    <a:pt x="22" y="328"/>
                    <a:pt x="14" y="347"/>
                  </a:cubicBezTo>
                  <a:cubicBezTo>
                    <a:pt x="3" y="402"/>
                    <a:pt x="0" y="455"/>
                    <a:pt x="0" y="511"/>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2" name="Freeform 125"/>
            <p:cNvSpPr>
              <a:spLocks/>
            </p:cNvSpPr>
            <p:nvPr/>
          </p:nvSpPr>
          <p:spPr bwMode="auto">
            <a:xfrm>
              <a:off x="1514" y="521"/>
              <a:ext cx="720" cy="533"/>
            </a:xfrm>
            <a:custGeom>
              <a:avLst/>
              <a:gdLst/>
              <a:ahLst/>
              <a:cxnLst>
                <a:cxn ang="0">
                  <a:pos x="720" y="242"/>
                </a:cxn>
                <a:cxn ang="0">
                  <a:pos x="694" y="211"/>
                </a:cxn>
                <a:cxn ang="0">
                  <a:pos x="684" y="201"/>
                </a:cxn>
                <a:cxn ang="0">
                  <a:pos x="682" y="194"/>
                </a:cxn>
                <a:cxn ang="0">
                  <a:pos x="675" y="189"/>
                </a:cxn>
                <a:cxn ang="0">
                  <a:pos x="670" y="182"/>
                </a:cxn>
                <a:cxn ang="0">
                  <a:pos x="651" y="156"/>
                </a:cxn>
                <a:cxn ang="0">
                  <a:pos x="622" y="117"/>
                </a:cxn>
                <a:cxn ang="0">
                  <a:pos x="598" y="98"/>
                </a:cxn>
                <a:cxn ang="0">
                  <a:pos x="579" y="81"/>
                </a:cxn>
                <a:cxn ang="0">
                  <a:pos x="521" y="31"/>
                </a:cxn>
                <a:cxn ang="0">
                  <a:pos x="466" y="5"/>
                </a:cxn>
                <a:cxn ang="0">
                  <a:pos x="288" y="14"/>
                </a:cxn>
                <a:cxn ang="0">
                  <a:pos x="248" y="33"/>
                </a:cxn>
                <a:cxn ang="0">
                  <a:pos x="226" y="43"/>
                </a:cxn>
                <a:cxn ang="0">
                  <a:pos x="195" y="62"/>
                </a:cxn>
                <a:cxn ang="0">
                  <a:pos x="161" y="93"/>
                </a:cxn>
                <a:cxn ang="0">
                  <a:pos x="130" y="127"/>
                </a:cxn>
                <a:cxn ang="0">
                  <a:pos x="118" y="149"/>
                </a:cxn>
                <a:cxn ang="0">
                  <a:pos x="101" y="185"/>
                </a:cxn>
                <a:cxn ang="0">
                  <a:pos x="89" y="206"/>
                </a:cxn>
                <a:cxn ang="0">
                  <a:pos x="82" y="223"/>
                </a:cxn>
                <a:cxn ang="0">
                  <a:pos x="72" y="237"/>
                </a:cxn>
                <a:cxn ang="0">
                  <a:pos x="63" y="259"/>
                </a:cxn>
                <a:cxn ang="0">
                  <a:pos x="53" y="273"/>
                </a:cxn>
                <a:cxn ang="0">
                  <a:pos x="36" y="319"/>
                </a:cxn>
                <a:cxn ang="0">
                  <a:pos x="22" y="369"/>
                </a:cxn>
                <a:cxn ang="0">
                  <a:pos x="10" y="487"/>
                </a:cxn>
                <a:cxn ang="0">
                  <a:pos x="0" y="533"/>
                </a:cxn>
              </a:cxnLst>
              <a:rect l="0" t="0" r="r" b="b"/>
              <a:pathLst>
                <a:path w="720" h="533">
                  <a:moveTo>
                    <a:pt x="720" y="242"/>
                  </a:moveTo>
                  <a:cubicBezTo>
                    <a:pt x="716" y="229"/>
                    <a:pt x="705" y="219"/>
                    <a:pt x="694" y="211"/>
                  </a:cubicBezTo>
                  <a:cubicBezTo>
                    <a:pt x="689" y="194"/>
                    <a:pt x="697" y="214"/>
                    <a:pt x="684" y="201"/>
                  </a:cubicBezTo>
                  <a:cubicBezTo>
                    <a:pt x="682" y="199"/>
                    <a:pt x="683" y="196"/>
                    <a:pt x="682" y="194"/>
                  </a:cubicBezTo>
                  <a:cubicBezTo>
                    <a:pt x="680" y="192"/>
                    <a:pt x="677" y="191"/>
                    <a:pt x="675" y="189"/>
                  </a:cubicBezTo>
                  <a:cubicBezTo>
                    <a:pt x="673" y="187"/>
                    <a:pt x="672" y="184"/>
                    <a:pt x="670" y="182"/>
                  </a:cubicBezTo>
                  <a:cubicBezTo>
                    <a:pt x="666" y="169"/>
                    <a:pt x="659" y="164"/>
                    <a:pt x="651" y="156"/>
                  </a:cubicBezTo>
                  <a:cubicBezTo>
                    <a:pt x="640" y="145"/>
                    <a:pt x="632" y="129"/>
                    <a:pt x="622" y="117"/>
                  </a:cubicBezTo>
                  <a:cubicBezTo>
                    <a:pt x="616" y="109"/>
                    <a:pt x="604" y="106"/>
                    <a:pt x="598" y="98"/>
                  </a:cubicBezTo>
                  <a:cubicBezTo>
                    <a:pt x="592" y="90"/>
                    <a:pt x="588" y="85"/>
                    <a:pt x="579" y="81"/>
                  </a:cubicBezTo>
                  <a:cubicBezTo>
                    <a:pt x="568" y="65"/>
                    <a:pt x="539" y="36"/>
                    <a:pt x="521" y="31"/>
                  </a:cubicBezTo>
                  <a:cubicBezTo>
                    <a:pt x="509" y="15"/>
                    <a:pt x="484" y="9"/>
                    <a:pt x="466" y="5"/>
                  </a:cubicBezTo>
                  <a:cubicBezTo>
                    <a:pt x="295" y="7"/>
                    <a:pt x="360" y="0"/>
                    <a:pt x="288" y="14"/>
                  </a:cubicBezTo>
                  <a:cubicBezTo>
                    <a:pt x="278" y="21"/>
                    <a:pt x="260" y="29"/>
                    <a:pt x="248" y="33"/>
                  </a:cubicBezTo>
                  <a:cubicBezTo>
                    <a:pt x="241" y="38"/>
                    <a:pt x="234" y="41"/>
                    <a:pt x="226" y="43"/>
                  </a:cubicBezTo>
                  <a:cubicBezTo>
                    <a:pt x="217" y="50"/>
                    <a:pt x="206" y="59"/>
                    <a:pt x="195" y="62"/>
                  </a:cubicBezTo>
                  <a:cubicBezTo>
                    <a:pt x="182" y="71"/>
                    <a:pt x="174" y="86"/>
                    <a:pt x="161" y="93"/>
                  </a:cubicBezTo>
                  <a:cubicBezTo>
                    <a:pt x="154" y="105"/>
                    <a:pt x="142" y="119"/>
                    <a:pt x="130" y="127"/>
                  </a:cubicBezTo>
                  <a:cubicBezTo>
                    <a:pt x="128" y="136"/>
                    <a:pt x="123" y="141"/>
                    <a:pt x="118" y="149"/>
                  </a:cubicBezTo>
                  <a:cubicBezTo>
                    <a:pt x="115" y="161"/>
                    <a:pt x="107" y="175"/>
                    <a:pt x="101" y="185"/>
                  </a:cubicBezTo>
                  <a:cubicBezTo>
                    <a:pt x="99" y="193"/>
                    <a:pt x="89" y="206"/>
                    <a:pt x="89" y="206"/>
                  </a:cubicBezTo>
                  <a:cubicBezTo>
                    <a:pt x="87" y="214"/>
                    <a:pt x="87" y="215"/>
                    <a:pt x="82" y="223"/>
                  </a:cubicBezTo>
                  <a:cubicBezTo>
                    <a:pt x="79" y="228"/>
                    <a:pt x="72" y="237"/>
                    <a:pt x="72" y="237"/>
                  </a:cubicBezTo>
                  <a:cubicBezTo>
                    <a:pt x="70" y="244"/>
                    <a:pt x="67" y="253"/>
                    <a:pt x="63" y="259"/>
                  </a:cubicBezTo>
                  <a:cubicBezTo>
                    <a:pt x="60" y="264"/>
                    <a:pt x="53" y="273"/>
                    <a:pt x="53" y="273"/>
                  </a:cubicBezTo>
                  <a:cubicBezTo>
                    <a:pt x="50" y="289"/>
                    <a:pt x="45" y="306"/>
                    <a:pt x="36" y="319"/>
                  </a:cubicBezTo>
                  <a:cubicBezTo>
                    <a:pt x="31" y="336"/>
                    <a:pt x="26" y="352"/>
                    <a:pt x="22" y="369"/>
                  </a:cubicBezTo>
                  <a:cubicBezTo>
                    <a:pt x="20" y="408"/>
                    <a:pt x="17" y="449"/>
                    <a:pt x="10" y="487"/>
                  </a:cubicBezTo>
                  <a:cubicBezTo>
                    <a:pt x="7" y="503"/>
                    <a:pt x="0" y="516"/>
                    <a:pt x="0" y="533"/>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3" name="Freeform 126"/>
            <p:cNvSpPr>
              <a:spLocks/>
            </p:cNvSpPr>
            <p:nvPr/>
          </p:nvSpPr>
          <p:spPr bwMode="auto">
            <a:xfrm>
              <a:off x="672" y="879"/>
              <a:ext cx="881" cy="1295"/>
            </a:xfrm>
            <a:custGeom>
              <a:avLst/>
              <a:gdLst/>
              <a:ahLst/>
              <a:cxnLst>
                <a:cxn ang="0">
                  <a:pos x="881" y="167"/>
                </a:cxn>
                <a:cxn ang="0">
                  <a:pos x="847" y="139"/>
                </a:cxn>
                <a:cxn ang="0">
                  <a:pos x="778" y="91"/>
                </a:cxn>
                <a:cxn ang="0">
                  <a:pos x="742" y="69"/>
                </a:cxn>
                <a:cxn ang="0">
                  <a:pos x="547" y="7"/>
                </a:cxn>
                <a:cxn ang="0">
                  <a:pos x="430" y="11"/>
                </a:cxn>
                <a:cxn ang="0">
                  <a:pos x="391" y="28"/>
                </a:cxn>
                <a:cxn ang="0">
                  <a:pos x="370" y="35"/>
                </a:cxn>
                <a:cxn ang="0">
                  <a:pos x="312" y="88"/>
                </a:cxn>
                <a:cxn ang="0">
                  <a:pos x="293" y="107"/>
                </a:cxn>
                <a:cxn ang="0">
                  <a:pos x="254" y="146"/>
                </a:cxn>
                <a:cxn ang="0">
                  <a:pos x="221" y="184"/>
                </a:cxn>
                <a:cxn ang="0">
                  <a:pos x="187" y="230"/>
                </a:cxn>
                <a:cxn ang="0">
                  <a:pos x="180" y="247"/>
                </a:cxn>
                <a:cxn ang="0">
                  <a:pos x="170" y="261"/>
                </a:cxn>
                <a:cxn ang="0">
                  <a:pos x="158" y="283"/>
                </a:cxn>
                <a:cxn ang="0">
                  <a:pos x="144" y="314"/>
                </a:cxn>
                <a:cxn ang="0">
                  <a:pos x="110" y="393"/>
                </a:cxn>
                <a:cxn ang="0">
                  <a:pos x="74" y="496"/>
                </a:cxn>
                <a:cxn ang="0">
                  <a:pos x="58" y="542"/>
                </a:cxn>
                <a:cxn ang="0">
                  <a:pos x="46" y="575"/>
                </a:cxn>
                <a:cxn ang="0">
                  <a:pos x="26" y="647"/>
                </a:cxn>
                <a:cxn ang="0">
                  <a:pos x="10" y="741"/>
                </a:cxn>
                <a:cxn ang="0">
                  <a:pos x="0" y="1295"/>
                </a:cxn>
              </a:cxnLst>
              <a:rect l="0" t="0" r="r" b="b"/>
              <a:pathLst>
                <a:path w="881" h="1295">
                  <a:moveTo>
                    <a:pt x="881" y="167"/>
                  </a:moveTo>
                  <a:cubicBezTo>
                    <a:pt x="875" y="152"/>
                    <a:pt x="861" y="145"/>
                    <a:pt x="847" y="139"/>
                  </a:cubicBezTo>
                  <a:cubicBezTo>
                    <a:pt x="829" y="119"/>
                    <a:pt x="801" y="104"/>
                    <a:pt x="778" y="91"/>
                  </a:cubicBezTo>
                  <a:cubicBezTo>
                    <a:pt x="766" y="84"/>
                    <a:pt x="756" y="73"/>
                    <a:pt x="742" y="69"/>
                  </a:cubicBezTo>
                  <a:cubicBezTo>
                    <a:pt x="674" y="27"/>
                    <a:pt x="630" y="10"/>
                    <a:pt x="547" y="7"/>
                  </a:cubicBezTo>
                  <a:cubicBezTo>
                    <a:pt x="508" y="3"/>
                    <a:pt x="468" y="0"/>
                    <a:pt x="430" y="11"/>
                  </a:cubicBezTo>
                  <a:cubicBezTo>
                    <a:pt x="418" y="19"/>
                    <a:pt x="404" y="23"/>
                    <a:pt x="391" y="28"/>
                  </a:cubicBezTo>
                  <a:cubicBezTo>
                    <a:pt x="384" y="30"/>
                    <a:pt x="370" y="35"/>
                    <a:pt x="370" y="35"/>
                  </a:cubicBezTo>
                  <a:cubicBezTo>
                    <a:pt x="349" y="52"/>
                    <a:pt x="334" y="73"/>
                    <a:pt x="312" y="88"/>
                  </a:cubicBezTo>
                  <a:cubicBezTo>
                    <a:pt x="305" y="93"/>
                    <a:pt x="302" y="102"/>
                    <a:pt x="293" y="107"/>
                  </a:cubicBezTo>
                  <a:cubicBezTo>
                    <a:pt x="285" y="120"/>
                    <a:pt x="267" y="138"/>
                    <a:pt x="254" y="146"/>
                  </a:cubicBezTo>
                  <a:cubicBezTo>
                    <a:pt x="246" y="160"/>
                    <a:pt x="231" y="172"/>
                    <a:pt x="221" y="184"/>
                  </a:cubicBezTo>
                  <a:cubicBezTo>
                    <a:pt x="209" y="198"/>
                    <a:pt x="201" y="216"/>
                    <a:pt x="187" y="230"/>
                  </a:cubicBezTo>
                  <a:cubicBezTo>
                    <a:pt x="185" y="241"/>
                    <a:pt x="186" y="238"/>
                    <a:pt x="180" y="247"/>
                  </a:cubicBezTo>
                  <a:cubicBezTo>
                    <a:pt x="177" y="252"/>
                    <a:pt x="170" y="261"/>
                    <a:pt x="170" y="261"/>
                  </a:cubicBezTo>
                  <a:cubicBezTo>
                    <a:pt x="168" y="270"/>
                    <a:pt x="163" y="275"/>
                    <a:pt x="158" y="283"/>
                  </a:cubicBezTo>
                  <a:cubicBezTo>
                    <a:pt x="155" y="294"/>
                    <a:pt x="150" y="305"/>
                    <a:pt x="144" y="314"/>
                  </a:cubicBezTo>
                  <a:cubicBezTo>
                    <a:pt x="137" y="340"/>
                    <a:pt x="122" y="369"/>
                    <a:pt x="110" y="393"/>
                  </a:cubicBezTo>
                  <a:cubicBezTo>
                    <a:pt x="105" y="426"/>
                    <a:pt x="93" y="469"/>
                    <a:pt x="74" y="496"/>
                  </a:cubicBezTo>
                  <a:cubicBezTo>
                    <a:pt x="70" y="512"/>
                    <a:pt x="66" y="528"/>
                    <a:pt x="58" y="542"/>
                  </a:cubicBezTo>
                  <a:cubicBezTo>
                    <a:pt x="55" y="554"/>
                    <a:pt x="52" y="564"/>
                    <a:pt x="46" y="575"/>
                  </a:cubicBezTo>
                  <a:cubicBezTo>
                    <a:pt x="40" y="598"/>
                    <a:pt x="35" y="625"/>
                    <a:pt x="26" y="647"/>
                  </a:cubicBezTo>
                  <a:cubicBezTo>
                    <a:pt x="21" y="678"/>
                    <a:pt x="19" y="710"/>
                    <a:pt x="10" y="741"/>
                  </a:cubicBezTo>
                  <a:cubicBezTo>
                    <a:pt x="7" y="933"/>
                    <a:pt x="0" y="1098"/>
                    <a:pt x="0" y="1295"/>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4" name="Freeform 127"/>
            <p:cNvSpPr>
              <a:spLocks/>
            </p:cNvSpPr>
            <p:nvPr/>
          </p:nvSpPr>
          <p:spPr bwMode="auto">
            <a:xfrm>
              <a:off x="355" y="2131"/>
              <a:ext cx="334" cy="1318"/>
            </a:xfrm>
            <a:custGeom>
              <a:avLst/>
              <a:gdLst/>
              <a:ahLst/>
              <a:cxnLst>
                <a:cxn ang="0">
                  <a:pos x="334" y="0"/>
                </a:cxn>
                <a:cxn ang="0">
                  <a:pos x="327" y="5"/>
                </a:cxn>
                <a:cxn ang="0">
                  <a:pos x="319" y="7"/>
                </a:cxn>
                <a:cxn ang="0">
                  <a:pos x="291" y="29"/>
                </a:cxn>
                <a:cxn ang="0">
                  <a:pos x="269" y="41"/>
                </a:cxn>
                <a:cxn ang="0">
                  <a:pos x="226" y="70"/>
                </a:cxn>
                <a:cxn ang="0">
                  <a:pos x="173" y="127"/>
                </a:cxn>
                <a:cxn ang="0">
                  <a:pos x="137" y="178"/>
                </a:cxn>
                <a:cxn ang="0">
                  <a:pos x="87" y="264"/>
                </a:cxn>
                <a:cxn ang="0">
                  <a:pos x="67" y="327"/>
                </a:cxn>
                <a:cxn ang="0">
                  <a:pos x="60" y="355"/>
                </a:cxn>
                <a:cxn ang="0">
                  <a:pos x="43" y="432"/>
                </a:cxn>
                <a:cxn ang="0">
                  <a:pos x="31" y="478"/>
                </a:cxn>
                <a:cxn ang="0">
                  <a:pos x="19" y="538"/>
                </a:cxn>
                <a:cxn ang="0">
                  <a:pos x="53" y="943"/>
                </a:cxn>
                <a:cxn ang="0">
                  <a:pos x="96" y="1102"/>
                </a:cxn>
                <a:cxn ang="0">
                  <a:pos x="111" y="1140"/>
                </a:cxn>
                <a:cxn ang="0">
                  <a:pos x="125" y="1174"/>
                </a:cxn>
                <a:cxn ang="0">
                  <a:pos x="135" y="1188"/>
                </a:cxn>
                <a:cxn ang="0">
                  <a:pos x="163" y="1227"/>
                </a:cxn>
                <a:cxn ang="0">
                  <a:pos x="211" y="1294"/>
                </a:cxn>
                <a:cxn ang="0">
                  <a:pos x="233" y="1318"/>
                </a:cxn>
              </a:cxnLst>
              <a:rect l="0" t="0" r="r" b="b"/>
              <a:pathLst>
                <a:path w="334" h="1318">
                  <a:moveTo>
                    <a:pt x="334" y="0"/>
                  </a:moveTo>
                  <a:cubicBezTo>
                    <a:pt x="332" y="2"/>
                    <a:pt x="330" y="4"/>
                    <a:pt x="327" y="5"/>
                  </a:cubicBezTo>
                  <a:cubicBezTo>
                    <a:pt x="325" y="6"/>
                    <a:pt x="321" y="5"/>
                    <a:pt x="319" y="7"/>
                  </a:cubicBezTo>
                  <a:cubicBezTo>
                    <a:pt x="308" y="14"/>
                    <a:pt x="305" y="25"/>
                    <a:pt x="291" y="29"/>
                  </a:cubicBezTo>
                  <a:cubicBezTo>
                    <a:pt x="283" y="34"/>
                    <a:pt x="278" y="39"/>
                    <a:pt x="269" y="41"/>
                  </a:cubicBezTo>
                  <a:cubicBezTo>
                    <a:pt x="257" y="49"/>
                    <a:pt x="234" y="59"/>
                    <a:pt x="226" y="70"/>
                  </a:cubicBezTo>
                  <a:cubicBezTo>
                    <a:pt x="211" y="90"/>
                    <a:pt x="191" y="109"/>
                    <a:pt x="173" y="127"/>
                  </a:cubicBezTo>
                  <a:cubicBezTo>
                    <a:pt x="158" y="142"/>
                    <a:pt x="149" y="161"/>
                    <a:pt x="137" y="178"/>
                  </a:cubicBezTo>
                  <a:cubicBezTo>
                    <a:pt x="128" y="210"/>
                    <a:pt x="102" y="235"/>
                    <a:pt x="87" y="264"/>
                  </a:cubicBezTo>
                  <a:cubicBezTo>
                    <a:pt x="76" y="284"/>
                    <a:pt x="75" y="306"/>
                    <a:pt x="67" y="327"/>
                  </a:cubicBezTo>
                  <a:cubicBezTo>
                    <a:pt x="65" y="337"/>
                    <a:pt x="64" y="346"/>
                    <a:pt x="60" y="355"/>
                  </a:cubicBezTo>
                  <a:cubicBezTo>
                    <a:pt x="56" y="379"/>
                    <a:pt x="52" y="411"/>
                    <a:pt x="43" y="432"/>
                  </a:cubicBezTo>
                  <a:cubicBezTo>
                    <a:pt x="40" y="447"/>
                    <a:pt x="37" y="464"/>
                    <a:pt x="31" y="478"/>
                  </a:cubicBezTo>
                  <a:cubicBezTo>
                    <a:pt x="28" y="499"/>
                    <a:pt x="22" y="517"/>
                    <a:pt x="19" y="538"/>
                  </a:cubicBezTo>
                  <a:cubicBezTo>
                    <a:pt x="19" y="564"/>
                    <a:pt x="0" y="848"/>
                    <a:pt x="53" y="943"/>
                  </a:cubicBezTo>
                  <a:cubicBezTo>
                    <a:pt x="64" y="996"/>
                    <a:pt x="76" y="1052"/>
                    <a:pt x="96" y="1102"/>
                  </a:cubicBezTo>
                  <a:cubicBezTo>
                    <a:pt x="101" y="1115"/>
                    <a:pt x="102" y="1128"/>
                    <a:pt x="111" y="1140"/>
                  </a:cubicBezTo>
                  <a:cubicBezTo>
                    <a:pt x="115" y="1153"/>
                    <a:pt x="118" y="1163"/>
                    <a:pt x="125" y="1174"/>
                  </a:cubicBezTo>
                  <a:cubicBezTo>
                    <a:pt x="128" y="1179"/>
                    <a:pt x="135" y="1188"/>
                    <a:pt x="135" y="1188"/>
                  </a:cubicBezTo>
                  <a:cubicBezTo>
                    <a:pt x="140" y="1205"/>
                    <a:pt x="152" y="1215"/>
                    <a:pt x="163" y="1227"/>
                  </a:cubicBezTo>
                  <a:cubicBezTo>
                    <a:pt x="181" y="1247"/>
                    <a:pt x="193" y="1273"/>
                    <a:pt x="211" y="1294"/>
                  </a:cubicBezTo>
                  <a:cubicBezTo>
                    <a:pt x="219" y="1303"/>
                    <a:pt x="228" y="1306"/>
                    <a:pt x="233" y="1318"/>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5" name="Freeform 128"/>
            <p:cNvSpPr>
              <a:spLocks/>
            </p:cNvSpPr>
            <p:nvPr/>
          </p:nvSpPr>
          <p:spPr bwMode="auto">
            <a:xfrm>
              <a:off x="493" y="3442"/>
              <a:ext cx="570" cy="1175"/>
            </a:xfrm>
            <a:custGeom>
              <a:avLst/>
              <a:gdLst/>
              <a:ahLst/>
              <a:cxnLst>
                <a:cxn ang="0">
                  <a:pos x="102" y="0"/>
                </a:cxn>
                <a:cxn ang="0">
                  <a:pos x="83" y="31"/>
                </a:cxn>
                <a:cxn ang="0">
                  <a:pos x="81" y="81"/>
                </a:cxn>
                <a:cxn ang="0">
                  <a:pos x="54" y="165"/>
                </a:cxn>
                <a:cxn ang="0">
                  <a:pos x="33" y="264"/>
                </a:cxn>
                <a:cxn ang="0">
                  <a:pos x="25" y="453"/>
                </a:cxn>
                <a:cxn ang="0">
                  <a:pos x="42" y="703"/>
                </a:cxn>
                <a:cxn ang="0">
                  <a:pos x="69" y="796"/>
                </a:cxn>
                <a:cxn ang="0">
                  <a:pos x="105" y="912"/>
                </a:cxn>
                <a:cxn ang="0">
                  <a:pos x="117" y="936"/>
                </a:cxn>
                <a:cxn ang="0">
                  <a:pos x="136" y="964"/>
                </a:cxn>
                <a:cxn ang="0">
                  <a:pos x="203" y="1060"/>
                </a:cxn>
                <a:cxn ang="0">
                  <a:pos x="237" y="1096"/>
                </a:cxn>
                <a:cxn ang="0">
                  <a:pos x="297" y="1142"/>
                </a:cxn>
                <a:cxn ang="0">
                  <a:pos x="316" y="1156"/>
                </a:cxn>
                <a:cxn ang="0">
                  <a:pos x="409" y="1173"/>
                </a:cxn>
                <a:cxn ang="0">
                  <a:pos x="505" y="1159"/>
                </a:cxn>
                <a:cxn ang="0">
                  <a:pos x="546" y="1140"/>
                </a:cxn>
                <a:cxn ang="0">
                  <a:pos x="561" y="1132"/>
                </a:cxn>
                <a:cxn ang="0">
                  <a:pos x="570" y="1128"/>
                </a:cxn>
              </a:cxnLst>
              <a:rect l="0" t="0" r="r" b="b"/>
              <a:pathLst>
                <a:path w="570" h="1175">
                  <a:moveTo>
                    <a:pt x="102" y="0"/>
                  </a:moveTo>
                  <a:cubicBezTo>
                    <a:pt x="93" y="9"/>
                    <a:pt x="87" y="18"/>
                    <a:pt x="83" y="31"/>
                  </a:cubicBezTo>
                  <a:cubicBezTo>
                    <a:pt x="82" y="48"/>
                    <a:pt x="82" y="64"/>
                    <a:pt x="81" y="81"/>
                  </a:cubicBezTo>
                  <a:cubicBezTo>
                    <a:pt x="79" y="109"/>
                    <a:pt x="63" y="139"/>
                    <a:pt x="54" y="165"/>
                  </a:cubicBezTo>
                  <a:cubicBezTo>
                    <a:pt x="43" y="196"/>
                    <a:pt x="37" y="231"/>
                    <a:pt x="33" y="264"/>
                  </a:cubicBezTo>
                  <a:cubicBezTo>
                    <a:pt x="31" y="326"/>
                    <a:pt x="35" y="392"/>
                    <a:pt x="25" y="453"/>
                  </a:cubicBezTo>
                  <a:cubicBezTo>
                    <a:pt x="24" y="518"/>
                    <a:pt x="0" y="644"/>
                    <a:pt x="42" y="703"/>
                  </a:cubicBezTo>
                  <a:cubicBezTo>
                    <a:pt x="48" y="733"/>
                    <a:pt x="57" y="768"/>
                    <a:pt x="69" y="796"/>
                  </a:cubicBezTo>
                  <a:cubicBezTo>
                    <a:pt x="75" y="826"/>
                    <a:pt x="90" y="887"/>
                    <a:pt x="105" y="912"/>
                  </a:cubicBezTo>
                  <a:cubicBezTo>
                    <a:pt x="108" y="921"/>
                    <a:pt x="112" y="928"/>
                    <a:pt x="117" y="936"/>
                  </a:cubicBezTo>
                  <a:cubicBezTo>
                    <a:pt x="120" y="948"/>
                    <a:pt x="128" y="956"/>
                    <a:pt x="136" y="964"/>
                  </a:cubicBezTo>
                  <a:cubicBezTo>
                    <a:pt x="144" y="994"/>
                    <a:pt x="185" y="1034"/>
                    <a:pt x="203" y="1060"/>
                  </a:cubicBezTo>
                  <a:cubicBezTo>
                    <a:pt x="213" y="1074"/>
                    <a:pt x="222" y="1088"/>
                    <a:pt x="237" y="1096"/>
                  </a:cubicBezTo>
                  <a:cubicBezTo>
                    <a:pt x="247" y="1108"/>
                    <a:pt x="283" y="1138"/>
                    <a:pt x="297" y="1142"/>
                  </a:cubicBezTo>
                  <a:cubicBezTo>
                    <a:pt x="302" y="1151"/>
                    <a:pt x="306" y="1153"/>
                    <a:pt x="316" y="1156"/>
                  </a:cubicBezTo>
                  <a:cubicBezTo>
                    <a:pt x="342" y="1175"/>
                    <a:pt x="379" y="1171"/>
                    <a:pt x="409" y="1173"/>
                  </a:cubicBezTo>
                  <a:cubicBezTo>
                    <a:pt x="538" y="1170"/>
                    <a:pt x="449" y="1175"/>
                    <a:pt x="505" y="1159"/>
                  </a:cubicBezTo>
                  <a:cubicBezTo>
                    <a:pt x="518" y="1151"/>
                    <a:pt x="533" y="1148"/>
                    <a:pt x="546" y="1140"/>
                  </a:cubicBezTo>
                  <a:cubicBezTo>
                    <a:pt x="560" y="1131"/>
                    <a:pt x="546" y="1138"/>
                    <a:pt x="561" y="1132"/>
                  </a:cubicBezTo>
                  <a:cubicBezTo>
                    <a:pt x="564" y="1131"/>
                    <a:pt x="570" y="1128"/>
                    <a:pt x="570" y="1128"/>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6" name="Freeform 129"/>
            <p:cNvSpPr>
              <a:spLocks/>
            </p:cNvSpPr>
            <p:nvPr/>
          </p:nvSpPr>
          <p:spPr bwMode="auto">
            <a:xfrm>
              <a:off x="968" y="4601"/>
              <a:ext cx="947" cy="598"/>
            </a:xfrm>
            <a:custGeom>
              <a:avLst/>
              <a:gdLst/>
              <a:ahLst/>
              <a:cxnLst>
                <a:cxn ang="0">
                  <a:pos x="2" y="0"/>
                </a:cxn>
                <a:cxn ang="0">
                  <a:pos x="16" y="65"/>
                </a:cxn>
                <a:cxn ang="0">
                  <a:pos x="26" y="79"/>
                </a:cxn>
                <a:cxn ang="0">
                  <a:pos x="50" y="127"/>
                </a:cxn>
                <a:cxn ang="0">
                  <a:pos x="76" y="180"/>
                </a:cxn>
                <a:cxn ang="0">
                  <a:pos x="88" y="201"/>
                </a:cxn>
                <a:cxn ang="0">
                  <a:pos x="105" y="230"/>
                </a:cxn>
                <a:cxn ang="0">
                  <a:pos x="117" y="252"/>
                </a:cxn>
                <a:cxn ang="0">
                  <a:pos x="134" y="281"/>
                </a:cxn>
                <a:cxn ang="0">
                  <a:pos x="150" y="309"/>
                </a:cxn>
                <a:cxn ang="0">
                  <a:pos x="162" y="331"/>
                </a:cxn>
                <a:cxn ang="0">
                  <a:pos x="182" y="357"/>
                </a:cxn>
                <a:cxn ang="0">
                  <a:pos x="206" y="398"/>
                </a:cxn>
                <a:cxn ang="0">
                  <a:pos x="330" y="516"/>
                </a:cxn>
                <a:cxn ang="0">
                  <a:pos x="388" y="540"/>
                </a:cxn>
                <a:cxn ang="0">
                  <a:pos x="436" y="564"/>
                </a:cxn>
                <a:cxn ang="0">
                  <a:pos x="491" y="585"/>
                </a:cxn>
                <a:cxn ang="0">
                  <a:pos x="549" y="597"/>
                </a:cxn>
                <a:cxn ang="0">
                  <a:pos x="710" y="581"/>
                </a:cxn>
                <a:cxn ang="0">
                  <a:pos x="758" y="564"/>
                </a:cxn>
                <a:cxn ang="0">
                  <a:pos x="875" y="485"/>
                </a:cxn>
                <a:cxn ang="0">
                  <a:pos x="902" y="458"/>
                </a:cxn>
                <a:cxn ang="0">
                  <a:pos x="923" y="434"/>
                </a:cxn>
                <a:cxn ang="0">
                  <a:pos x="947" y="401"/>
                </a:cxn>
              </a:cxnLst>
              <a:rect l="0" t="0" r="r" b="b"/>
              <a:pathLst>
                <a:path w="947" h="598">
                  <a:moveTo>
                    <a:pt x="2" y="0"/>
                  </a:moveTo>
                  <a:cubicBezTo>
                    <a:pt x="4" y="39"/>
                    <a:pt x="0" y="40"/>
                    <a:pt x="16" y="65"/>
                  </a:cubicBezTo>
                  <a:cubicBezTo>
                    <a:pt x="22" y="87"/>
                    <a:pt x="11" y="53"/>
                    <a:pt x="26" y="79"/>
                  </a:cubicBezTo>
                  <a:cubicBezTo>
                    <a:pt x="35" y="94"/>
                    <a:pt x="39" y="112"/>
                    <a:pt x="50" y="127"/>
                  </a:cubicBezTo>
                  <a:cubicBezTo>
                    <a:pt x="55" y="146"/>
                    <a:pt x="65" y="164"/>
                    <a:pt x="76" y="180"/>
                  </a:cubicBezTo>
                  <a:cubicBezTo>
                    <a:pt x="78" y="188"/>
                    <a:pt x="88" y="201"/>
                    <a:pt x="88" y="201"/>
                  </a:cubicBezTo>
                  <a:cubicBezTo>
                    <a:pt x="91" y="212"/>
                    <a:pt x="97" y="222"/>
                    <a:pt x="105" y="230"/>
                  </a:cubicBezTo>
                  <a:cubicBezTo>
                    <a:pt x="107" y="239"/>
                    <a:pt x="112" y="245"/>
                    <a:pt x="117" y="252"/>
                  </a:cubicBezTo>
                  <a:cubicBezTo>
                    <a:pt x="120" y="263"/>
                    <a:pt x="126" y="273"/>
                    <a:pt x="134" y="281"/>
                  </a:cubicBezTo>
                  <a:cubicBezTo>
                    <a:pt x="139" y="291"/>
                    <a:pt x="143" y="300"/>
                    <a:pt x="150" y="309"/>
                  </a:cubicBezTo>
                  <a:cubicBezTo>
                    <a:pt x="154" y="319"/>
                    <a:pt x="154" y="323"/>
                    <a:pt x="162" y="331"/>
                  </a:cubicBezTo>
                  <a:cubicBezTo>
                    <a:pt x="167" y="342"/>
                    <a:pt x="175" y="347"/>
                    <a:pt x="182" y="357"/>
                  </a:cubicBezTo>
                  <a:cubicBezTo>
                    <a:pt x="186" y="371"/>
                    <a:pt x="198" y="386"/>
                    <a:pt x="206" y="398"/>
                  </a:cubicBezTo>
                  <a:cubicBezTo>
                    <a:pt x="239" y="445"/>
                    <a:pt x="273" y="497"/>
                    <a:pt x="330" y="516"/>
                  </a:cubicBezTo>
                  <a:cubicBezTo>
                    <a:pt x="347" y="528"/>
                    <a:pt x="368" y="534"/>
                    <a:pt x="388" y="540"/>
                  </a:cubicBezTo>
                  <a:cubicBezTo>
                    <a:pt x="402" y="550"/>
                    <a:pt x="420" y="557"/>
                    <a:pt x="436" y="564"/>
                  </a:cubicBezTo>
                  <a:cubicBezTo>
                    <a:pt x="449" y="577"/>
                    <a:pt x="473" y="581"/>
                    <a:pt x="491" y="585"/>
                  </a:cubicBezTo>
                  <a:cubicBezTo>
                    <a:pt x="508" y="597"/>
                    <a:pt x="529" y="595"/>
                    <a:pt x="549" y="597"/>
                  </a:cubicBezTo>
                  <a:cubicBezTo>
                    <a:pt x="666" y="595"/>
                    <a:pt x="642" y="598"/>
                    <a:pt x="710" y="581"/>
                  </a:cubicBezTo>
                  <a:cubicBezTo>
                    <a:pt x="725" y="573"/>
                    <a:pt x="741" y="568"/>
                    <a:pt x="758" y="564"/>
                  </a:cubicBezTo>
                  <a:cubicBezTo>
                    <a:pt x="796" y="537"/>
                    <a:pt x="837" y="514"/>
                    <a:pt x="875" y="485"/>
                  </a:cubicBezTo>
                  <a:cubicBezTo>
                    <a:pt x="883" y="473"/>
                    <a:pt x="890" y="466"/>
                    <a:pt x="902" y="458"/>
                  </a:cubicBezTo>
                  <a:cubicBezTo>
                    <a:pt x="905" y="447"/>
                    <a:pt x="916" y="443"/>
                    <a:pt x="923" y="434"/>
                  </a:cubicBezTo>
                  <a:cubicBezTo>
                    <a:pt x="931" y="424"/>
                    <a:pt x="938" y="410"/>
                    <a:pt x="947" y="401"/>
                  </a:cubicBezTo>
                </a:path>
              </a:pathLst>
            </a:custGeom>
            <a:noFill/>
            <a:ln w="19050" cap="flat" cmpd="sng">
              <a:solidFill>
                <a:srgbClr val="000000"/>
              </a:solidFill>
              <a:prstDash val="solid"/>
              <a:round/>
              <a:headEnd/>
              <a:tailEnd/>
            </a:ln>
            <a:effectLst/>
          </p:spPr>
          <p:txBody>
            <a:bodyPr wrap="none" anchor="ctr"/>
            <a:lstStyle/>
            <a:p>
              <a:endParaRPr lang="sv-SE"/>
            </a:p>
          </p:txBody>
        </p:sp>
      </p:grpSp>
      <p:sp>
        <p:nvSpPr>
          <p:cNvPr id="17" name="textruta 16"/>
          <p:cNvSpPr txBox="1"/>
          <p:nvPr/>
        </p:nvSpPr>
        <p:spPr>
          <a:xfrm>
            <a:off x="6228184" y="4869160"/>
            <a:ext cx="1030988" cy="400110"/>
          </a:xfrm>
          <a:prstGeom prst="rect">
            <a:avLst/>
          </a:prstGeom>
          <a:noFill/>
        </p:spPr>
        <p:txBody>
          <a:bodyPr wrap="none" rtlCol="0">
            <a:spAutoFit/>
          </a:bodyPr>
          <a:lstStyle/>
          <a:p>
            <a:r>
              <a:rPr lang="sv-SE" sz="2000" dirty="0" smtClean="0"/>
              <a:t>Internet</a:t>
            </a:r>
            <a:endParaRPr lang="sv-SE" sz="2000" dirty="0"/>
          </a:p>
        </p:txBody>
      </p:sp>
      <p:sp>
        <p:nvSpPr>
          <p:cNvPr id="18" name="Magnetskiva 17"/>
          <p:cNvSpPr/>
          <p:nvPr/>
        </p:nvSpPr>
        <p:spPr>
          <a:xfrm>
            <a:off x="3419872" y="4581128"/>
            <a:ext cx="720080" cy="864096"/>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p:cNvSpPr txBox="1"/>
          <p:nvPr/>
        </p:nvSpPr>
        <p:spPr>
          <a:xfrm>
            <a:off x="971600" y="5661248"/>
            <a:ext cx="1306768" cy="400110"/>
          </a:xfrm>
          <a:prstGeom prst="rect">
            <a:avLst/>
          </a:prstGeom>
          <a:noFill/>
        </p:spPr>
        <p:txBody>
          <a:bodyPr wrap="none" rtlCol="0">
            <a:spAutoFit/>
          </a:bodyPr>
          <a:lstStyle/>
          <a:p>
            <a:r>
              <a:rPr lang="sv-SE" sz="2000" dirty="0" smtClean="0"/>
              <a:t>3D kamera</a:t>
            </a:r>
            <a:endParaRPr lang="sv-SE" sz="2000" dirty="0"/>
          </a:p>
        </p:txBody>
      </p:sp>
      <p:sp>
        <p:nvSpPr>
          <p:cNvPr id="20" name="textruta 19"/>
          <p:cNvSpPr txBox="1"/>
          <p:nvPr/>
        </p:nvSpPr>
        <p:spPr>
          <a:xfrm>
            <a:off x="3059832" y="5661248"/>
            <a:ext cx="2022285" cy="400110"/>
          </a:xfrm>
          <a:prstGeom prst="rect">
            <a:avLst/>
          </a:prstGeom>
          <a:noFill/>
        </p:spPr>
        <p:txBody>
          <a:bodyPr wrap="none" rtlCol="0">
            <a:spAutoFit/>
          </a:bodyPr>
          <a:lstStyle/>
          <a:p>
            <a:r>
              <a:rPr lang="sv-SE" sz="2000" dirty="0" smtClean="0"/>
              <a:t>Lagring av 3D bild</a:t>
            </a:r>
            <a:endParaRPr lang="sv-SE" sz="2000" dirty="0"/>
          </a:p>
        </p:txBody>
      </p:sp>
      <p:sp>
        <p:nvSpPr>
          <p:cNvPr id="21" name="textruta 20"/>
          <p:cNvSpPr txBox="1"/>
          <p:nvPr/>
        </p:nvSpPr>
        <p:spPr>
          <a:xfrm>
            <a:off x="683568" y="188640"/>
            <a:ext cx="7056784" cy="984885"/>
          </a:xfrm>
          <a:prstGeom prst="rect">
            <a:avLst/>
          </a:prstGeom>
          <a:noFill/>
        </p:spPr>
        <p:txBody>
          <a:bodyPr wrap="square" rtlCol="0">
            <a:spAutoFit/>
          </a:bodyPr>
          <a:lstStyle/>
          <a:p>
            <a:r>
              <a:rPr lang="sv-SE" sz="2000" b="1" dirty="0" smtClean="0"/>
              <a:t>J 2:   3D kamera på träffpunkten.</a:t>
            </a:r>
          </a:p>
          <a:p>
            <a:endParaRPr lang="sv-SE" sz="2000" b="1" dirty="0" smtClean="0"/>
          </a:p>
          <a:p>
            <a:r>
              <a:rPr lang="sv-SE" dirty="0" smtClean="0"/>
              <a:t>Vi måste lära oss krypa innan vi kan gå. Börja testa tekniken redan idag. </a:t>
            </a:r>
            <a:endParaRPr lang="sv-SE" dirty="0"/>
          </a:p>
        </p:txBody>
      </p:sp>
      <p:cxnSp>
        <p:nvCxnSpPr>
          <p:cNvPr id="23" name="Rak 22"/>
          <p:cNvCxnSpPr/>
          <p:nvPr/>
        </p:nvCxnSpPr>
        <p:spPr>
          <a:xfrm>
            <a:off x="1691680" y="4149080"/>
            <a:ext cx="0" cy="5040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flipH="1">
            <a:off x="2771800" y="5013176"/>
            <a:ext cx="64807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H="1">
            <a:off x="4139952" y="5013176"/>
            <a:ext cx="136815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27"/>
          <p:cNvCxnSpPr>
            <a:stCxn id="3" idx="2"/>
          </p:cNvCxnSpPr>
          <p:nvPr/>
        </p:nvCxnSpPr>
        <p:spPr>
          <a:xfrm flipH="1">
            <a:off x="7020272" y="3690955"/>
            <a:ext cx="58835" cy="6021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Platshållare för bildnummer 26"/>
          <p:cNvSpPr>
            <a:spLocks noGrp="1"/>
          </p:cNvSpPr>
          <p:nvPr>
            <p:ph type="sldNum" sz="quarter" idx="12"/>
          </p:nvPr>
        </p:nvSpPr>
        <p:spPr/>
        <p:txBody>
          <a:bodyPr/>
          <a:lstStyle/>
          <a:p>
            <a:r>
              <a:rPr lang="sv-SE" sz="1800" dirty="0" smtClean="0"/>
              <a:t>29</a:t>
            </a:r>
            <a:endParaRPr lang="sv-SE" sz="1800" dirty="0"/>
          </a:p>
        </p:txBody>
      </p:sp>
      <p:sp>
        <p:nvSpPr>
          <p:cNvPr id="34" name="Platshållare för sidfot 33"/>
          <p:cNvSpPr>
            <a:spLocks noGrp="1"/>
          </p:cNvSpPr>
          <p:nvPr>
            <p:ph type="ftr" sz="quarter" idx="11"/>
          </p:nvPr>
        </p:nvSpPr>
        <p:spPr>
          <a:xfrm>
            <a:off x="1403648" y="6356350"/>
            <a:ext cx="5904656"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971600" y="6356350"/>
            <a:ext cx="6768752"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3</a:t>
            </a:fld>
            <a:endParaRPr lang="sv-SE"/>
          </a:p>
        </p:txBody>
      </p:sp>
      <p:sp>
        <p:nvSpPr>
          <p:cNvPr id="4" name="textruta 3"/>
          <p:cNvSpPr txBox="1"/>
          <p:nvPr/>
        </p:nvSpPr>
        <p:spPr>
          <a:xfrm>
            <a:off x="107504" y="836712"/>
            <a:ext cx="8640960" cy="6186309"/>
          </a:xfrm>
          <a:prstGeom prst="rect">
            <a:avLst/>
          </a:prstGeom>
          <a:noFill/>
        </p:spPr>
        <p:txBody>
          <a:bodyPr wrap="square" rtlCol="0">
            <a:spAutoFit/>
          </a:bodyPr>
          <a:lstStyle/>
          <a:p>
            <a:r>
              <a:rPr lang="sv-SE" dirty="0" smtClean="0"/>
              <a:t>Vi måste bygga för morgondagens </a:t>
            </a:r>
            <a:br>
              <a:rPr lang="sv-SE" dirty="0" smtClean="0"/>
            </a:br>
            <a:r>
              <a:rPr lang="sv-SE" dirty="0" smtClean="0"/>
              <a:t>behov och krav.  Läs regeringens dokument: </a:t>
            </a:r>
            <a:br>
              <a:rPr lang="sv-SE" dirty="0" smtClean="0"/>
            </a:br>
            <a:r>
              <a:rPr lang="sv-SE" u="sng" dirty="0" smtClean="0">
                <a:hlinkClick r:id="rId2"/>
              </a:rPr>
              <a:t>Sverige ställer om till en cirkulär ekonomi</a:t>
            </a:r>
            <a:endParaRPr lang="sv-SE" b="1" dirty="0" smtClean="0"/>
          </a:p>
          <a:p>
            <a:pPr lvl="0"/>
            <a:r>
              <a:rPr lang="sv-SE" dirty="0" smtClean="0"/>
              <a:t>Utforma styrmedel som bidrar till ökat </a:t>
            </a:r>
          </a:p>
          <a:p>
            <a:pPr lvl="0"/>
            <a:r>
              <a:rPr lang="sv-SE" dirty="0" smtClean="0"/>
              <a:t>utbud och efterfrågan på cirkulära produkter, </a:t>
            </a:r>
          </a:p>
          <a:p>
            <a:pPr lvl="0"/>
            <a:r>
              <a:rPr lang="sv-SE" dirty="0" smtClean="0"/>
              <a:t>tjänster, återbruk och återvunna material.</a:t>
            </a:r>
          </a:p>
          <a:p>
            <a:pPr lvl="0"/>
            <a:endParaRPr lang="sv-SE" b="1" dirty="0" smtClean="0"/>
          </a:p>
          <a:p>
            <a:pPr lvl="0"/>
            <a:r>
              <a:rPr lang="sv-SE" dirty="0" smtClean="0"/>
              <a:t>I den cirkulära ekonomin sitter ingen senior </a:t>
            </a:r>
            <a:br>
              <a:rPr lang="sv-SE" dirty="0" smtClean="0"/>
            </a:br>
            <a:r>
              <a:rPr lang="sv-SE" dirty="0" smtClean="0"/>
              <a:t>kvar i en för stor bostad. Kommunen tar fram </a:t>
            </a:r>
            <a:br>
              <a:rPr lang="sv-SE" dirty="0" smtClean="0"/>
            </a:br>
            <a:r>
              <a:rPr lang="sv-SE" dirty="0" smtClean="0"/>
              <a:t>styrmedel för att bostadsbeståndet kan </a:t>
            </a:r>
          </a:p>
          <a:p>
            <a:pPr lvl="0"/>
            <a:r>
              <a:rPr lang="sv-SE" dirty="0" smtClean="0"/>
              <a:t>utnyttjas maximalt. Hur ser dessa styrmedel ut</a:t>
            </a:r>
            <a:r>
              <a:rPr lang="sv-SE" dirty="0" smtClean="0"/>
              <a:t>?</a:t>
            </a:r>
          </a:p>
          <a:p>
            <a:pPr lvl="0"/>
            <a:endParaRPr lang="sv-SE" dirty="0" smtClean="0"/>
          </a:p>
          <a:p>
            <a:r>
              <a:rPr lang="sv-SE" dirty="0" smtClean="0"/>
              <a:t>Samtidigt  planerar Vård och Omsorg  att installera utrustning i den för stora bostaden bara för att senioren skall kunna bo kvar</a:t>
            </a:r>
            <a:r>
              <a:rPr lang="sv-SE" dirty="0" smtClean="0"/>
              <a:t>.</a:t>
            </a:r>
          </a:p>
          <a:p>
            <a:endParaRPr lang="sv-SE" dirty="0" smtClean="0"/>
          </a:p>
          <a:p>
            <a:pPr lvl="0"/>
            <a:r>
              <a:rPr lang="sv-SE" dirty="0" smtClean="0"/>
              <a:t>Det blir en utmaning för Lisa att förklara för överheten kommunens planläggning</a:t>
            </a:r>
            <a:r>
              <a:rPr lang="sv-SE" dirty="0" smtClean="0"/>
              <a:t>. </a:t>
            </a:r>
            <a:endParaRPr lang="sv-SE" dirty="0" smtClean="0"/>
          </a:p>
          <a:p>
            <a:pPr lvl="0"/>
            <a:endParaRPr lang="sv-SE" dirty="0" smtClean="0"/>
          </a:p>
          <a:p>
            <a:pPr lvl="0"/>
            <a:r>
              <a:rPr lang="sv-SE" dirty="0" smtClean="0"/>
              <a:t>Det krävs en helt ny kommunorganisation för att hantera övergången till den cirkulära ekonomin. Byar och byråd med stor makt för att cirkulationen </a:t>
            </a:r>
            <a:r>
              <a:rPr lang="sv-SE" smtClean="0"/>
              <a:t>skall flyta. </a:t>
            </a:r>
            <a:r>
              <a:rPr lang="sv-SE" dirty="0" smtClean="0"/>
              <a:t>Byrådet hanterar många typer av samhällstjänster. Många av dessa tjänster berör oss seniorer.</a:t>
            </a:r>
            <a:endParaRPr lang="sv-SE" dirty="0" smtClean="0"/>
          </a:p>
          <a:p>
            <a:pPr lvl="0"/>
            <a:endParaRPr lang="sv-SE" dirty="0" smtClean="0"/>
          </a:p>
          <a:p>
            <a:pPr lvl="0"/>
            <a:endParaRPr lang="sv-SE" dirty="0" smtClean="0"/>
          </a:p>
        </p:txBody>
      </p:sp>
      <p:pic>
        <p:nvPicPr>
          <p:cNvPr id="139266" name="Picture 2"/>
          <p:cNvPicPr>
            <a:picLocks noChangeAspect="1" noChangeArrowheads="1"/>
          </p:cNvPicPr>
          <p:nvPr/>
        </p:nvPicPr>
        <p:blipFill>
          <a:blip r:embed="rId3" cstate="print"/>
          <a:srcRect/>
          <a:stretch>
            <a:fillRect/>
          </a:stretch>
        </p:blipFill>
        <p:spPr bwMode="auto">
          <a:xfrm>
            <a:off x="4716016" y="908720"/>
            <a:ext cx="4283968" cy="3169314"/>
          </a:xfrm>
          <a:prstGeom prst="rect">
            <a:avLst/>
          </a:prstGeom>
          <a:noFill/>
          <a:ln w="9525">
            <a:noFill/>
            <a:miter lim="800000"/>
            <a:headEnd/>
            <a:tailEnd/>
          </a:ln>
        </p:spPr>
      </p:pic>
      <p:sp>
        <p:nvSpPr>
          <p:cNvPr id="6" name="textruta 5"/>
          <p:cNvSpPr txBox="1"/>
          <p:nvPr/>
        </p:nvSpPr>
        <p:spPr>
          <a:xfrm>
            <a:off x="323528" y="404664"/>
            <a:ext cx="4514249" cy="400110"/>
          </a:xfrm>
          <a:prstGeom prst="rect">
            <a:avLst/>
          </a:prstGeom>
          <a:noFill/>
        </p:spPr>
        <p:txBody>
          <a:bodyPr wrap="none" rtlCol="0">
            <a:spAutoFit/>
          </a:bodyPr>
          <a:lstStyle/>
          <a:p>
            <a:r>
              <a:rPr lang="sv-SE" sz="2000" b="1" dirty="0" smtClean="0"/>
              <a:t>A2: Övergång till den cirkulära ekonomin</a:t>
            </a:r>
            <a:endParaRPr lang="sv-SE" sz="20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9512" y="188640"/>
            <a:ext cx="5682902" cy="707886"/>
          </a:xfrm>
          <a:prstGeom prst="rect">
            <a:avLst/>
          </a:prstGeom>
          <a:noFill/>
        </p:spPr>
        <p:txBody>
          <a:bodyPr wrap="none" rtlCol="0">
            <a:spAutoFit/>
          </a:bodyPr>
          <a:lstStyle/>
          <a:p>
            <a:r>
              <a:rPr lang="sv-SE" sz="2000" b="1" dirty="0" smtClean="0"/>
              <a:t>J3:  Husrobotar och grannsamverkan/sociala media.</a:t>
            </a:r>
          </a:p>
          <a:p>
            <a:endParaRPr lang="sv-SE" sz="2000" b="1" dirty="0" smtClean="0"/>
          </a:p>
        </p:txBody>
      </p:sp>
      <p:cxnSp>
        <p:nvCxnSpPr>
          <p:cNvPr id="53" name="Rak 52"/>
          <p:cNvCxnSpPr/>
          <p:nvPr/>
        </p:nvCxnSpPr>
        <p:spPr>
          <a:xfrm>
            <a:off x="5580112" y="4221088"/>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1763688" y="4221088"/>
            <a:ext cx="63367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4" name="Object 4"/>
          <p:cNvGraphicFramePr>
            <a:graphicFrameLocks/>
          </p:cNvGraphicFramePr>
          <p:nvPr/>
        </p:nvGraphicFramePr>
        <p:xfrm>
          <a:off x="1547664" y="3861048"/>
          <a:ext cx="648072" cy="792088"/>
        </p:xfrm>
        <a:graphic>
          <a:graphicData uri="http://schemas.openxmlformats.org/presentationml/2006/ole">
            <p:oleObj spid="_x0000_s96258" name="ClipArt" r:id="rId4" imgW="2733480" imgH="3824280" progId="">
              <p:embed/>
            </p:oleObj>
          </a:graphicData>
        </a:graphic>
      </p:graphicFrame>
      <p:sp>
        <p:nvSpPr>
          <p:cNvPr id="66" name="Magnetskiva 65"/>
          <p:cNvSpPr/>
          <p:nvPr/>
        </p:nvSpPr>
        <p:spPr>
          <a:xfrm>
            <a:off x="395536" y="4437112"/>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7" name="Rak 66"/>
          <p:cNvCxnSpPr>
            <a:stCxn id="66" idx="4"/>
          </p:cNvCxnSpPr>
          <p:nvPr/>
        </p:nvCxnSpPr>
        <p:spPr>
          <a:xfrm flipV="1">
            <a:off x="827584" y="4293096"/>
            <a:ext cx="72008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Magnetskiva 67"/>
          <p:cNvSpPr/>
          <p:nvPr/>
        </p:nvSpPr>
        <p:spPr>
          <a:xfrm>
            <a:off x="467544" y="5445224"/>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9" name="Rak 68"/>
          <p:cNvCxnSpPr>
            <a:stCxn id="68" idx="4"/>
          </p:cNvCxnSpPr>
          <p:nvPr/>
        </p:nvCxnSpPr>
        <p:spPr>
          <a:xfrm flipV="1">
            <a:off x="899592" y="4581128"/>
            <a:ext cx="864096" cy="11521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ruta 73"/>
          <p:cNvSpPr txBox="1"/>
          <p:nvPr/>
        </p:nvSpPr>
        <p:spPr>
          <a:xfrm>
            <a:off x="179512" y="3429000"/>
            <a:ext cx="1055097" cy="738664"/>
          </a:xfrm>
          <a:prstGeom prst="rect">
            <a:avLst/>
          </a:prstGeom>
          <a:noFill/>
        </p:spPr>
        <p:txBody>
          <a:bodyPr wrap="none" rtlCol="0">
            <a:spAutoFit/>
          </a:bodyPr>
          <a:lstStyle/>
          <a:p>
            <a:r>
              <a:rPr lang="sv-SE" sz="1400" dirty="0" smtClean="0"/>
              <a:t>Gemensam </a:t>
            </a:r>
          </a:p>
          <a:p>
            <a:r>
              <a:rPr lang="sv-SE" sz="1400" dirty="0" smtClean="0"/>
              <a:t>AI databas </a:t>
            </a:r>
          </a:p>
          <a:p>
            <a:r>
              <a:rPr lang="sv-SE" sz="1400" dirty="0" smtClean="0"/>
              <a:t>för robotar</a:t>
            </a:r>
            <a:endParaRPr lang="sv-SE" sz="1400" dirty="0"/>
          </a:p>
        </p:txBody>
      </p:sp>
      <p:pic>
        <p:nvPicPr>
          <p:cNvPr id="54" name="Picture 10" descr="http://ecx.images-amazon.com/images/I/61bn5aXBRdL._SL1500_.jpg"/>
          <p:cNvPicPr>
            <a:picLocks noChangeAspect="1" noChangeArrowheads="1"/>
          </p:cNvPicPr>
          <p:nvPr/>
        </p:nvPicPr>
        <p:blipFill>
          <a:blip r:embed="rId5" cstate="print"/>
          <a:srcRect/>
          <a:stretch>
            <a:fillRect/>
          </a:stretch>
        </p:blipFill>
        <p:spPr bwMode="auto">
          <a:xfrm>
            <a:off x="5076056" y="4653136"/>
            <a:ext cx="1872208" cy="1872208"/>
          </a:xfrm>
          <a:prstGeom prst="rect">
            <a:avLst/>
          </a:prstGeom>
          <a:noFill/>
        </p:spPr>
      </p:pic>
      <p:cxnSp>
        <p:nvCxnSpPr>
          <p:cNvPr id="71" name="Rak 70"/>
          <p:cNvCxnSpPr/>
          <p:nvPr/>
        </p:nvCxnSpPr>
        <p:spPr>
          <a:xfrm>
            <a:off x="4139952" y="4293096"/>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Rak 72"/>
          <p:cNvCxnSpPr/>
          <p:nvPr/>
        </p:nvCxnSpPr>
        <p:spPr>
          <a:xfrm>
            <a:off x="7596336" y="4221088"/>
            <a:ext cx="0"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10" descr="http://ecx.images-amazon.com/images/I/61bn5aXBRdL._SL1500_.jpg"/>
          <p:cNvPicPr>
            <a:picLocks noChangeAspect="1" noChangeArrowheads="1"/>
          </p:cNvPicPr>
          <p:nvPr/>
        </p:nvPicPr>
        <p:blipFill>
          <a:blip r:embed="rId5" cstate="print"/>
          <a:srcRect/>
          <a:stretch>
            <a:fillRect/>
          </a:stretch>
        </p:blipFill>
        <p:spPr bwMode="auto">
          <a:xfrm>
            <a:off x="3275856" y="4725144"/>
            <a:ext cx="1872208" cy="1872208"/>
          </a:xfrm>
          <a:prstGeom prst="rect">
            <a:avLst/>
          </a:prstGeom>
          <a:noFill/>
        </p:spPr>
      </p:pic>
      <p:pic>
        <p:nvPicPr>
          <p:cNvPr id="56" name="Picture 10" descr="http://ecx.images-amazon.com/images/I/61bn5aXBRdL._SL1500_.jpg"/>
          <p:cNvPicPr>
            <a:picLocks noChangeAspect="1" noChangeArrowheads="1"/>
          </p:cNvPicPr>
          <p:nvPr/>
        </p:nvPicPr>
        <p:blipFill>
          <a:blip r:embed="rId5" cstate="print"/>
          <a:srcRect/>
          <a:stretch>
            <a:fillRect/>
          </a:stretch>
        </p:blipFill>
        <p:spPr bwMode="auto">
          <a:xfrm>
            <a:off x="6732240" y="4653136"/>
            <a:ext cx="1872208" cy="1872208"/>
          </a:xfrm>
          <a:prstGeom prst="rect">
            <a:avLst/>
          </a:prstGeom>
          <a:noFill/>
        </p:spPr>
      </p:pic>
      <p:sp>
        <p:nvSpPr>
          <p:cNvPr id="83" name="textruta 82"/>
          <p:cNvSpPr txBox="1"/>
          <p:nvPr/>
        </p:nvSpPr>
        <p:spPr>
          <a:xfrm>
            <a:off x="3563888" y="4437112"/>
            <a:ext cx="1310295" cy="307777"/>
          </a:xfrm>
          <a:prstGeom prst="rect">
            <a:avLst/>
          </a:prstGeom>
          <a:noFill/>
        </p:spPr>
        <p:txBody>
          <a:bodyPr wrap="none" rtlCol="0">
            <a:spAutoFit/>
          </a:bodyPr>
          <a:lstStyle/>
          <a:p>
            <a:r>
              <a:rPr lang="sv-SE" sz="1400" dirty="0" smtClean="0"/>
              <a:t>Husrobot hos A</a:t>
            </a:r>
            <a:endParaRPr lang="sv-SE" sz="1400" dirty="0"/>
          </a:p>
        </p:txBody>
      </p:sp>
      <p:sp>
        <p:nvSpPr>
          <p:cNvPr id="84" name="textruta 83"/>
          <p:cNvSpPr txBox="1"/>
          <p:nvPr/>
        </p:nvSpPr>
        <p:spPr>
          <a:xfrm>
            <a:off x="5076056" y="4437112"/>
            <a:ext cx="1303883" cy="307777"/>
          </a:xfrm>
          <a:prstGeom prst="rect">
            <a:avLst/>
          </a:prstGeom>
          <a:noFill/>
        </p:spPr>
        <p:txBody>
          <a:bodyPr wrap="none" rtlCol="0">
            <a:spAutoFit/>
          </a:bodyPr>
          <a:lstStyle/>
          <a:p>
            <a:r>
              <a:rPr lang="sv-SE" sz="1400" dirty="0" smtClean="0"/>
              <a:t>Husrobot hos B</a:t>
            </a:r>
            <a:endParaRPr lang="sv-SE" sz="1400" dirty="0"/>
          </a:p>
        </p:txBody>
      </p:sp>
      <p:sp>
        <p:nvSpPr>
          <p:cNvPr id="85" name="textruta 84"/>
          <p:cNvSpPr txBox="1"/>
          <p:nvPr/>
        </p:nvSpPr>
        <p:spPr>
          <a:xfrm>
            <a:off x="7020272" y="4437112"/>
            <a:ext cx="1302280" cy="307777"/>
          </a:xfrm>
          <a:prstGeom prst="rect">
            <a:avLst/>
          </a:prstGeom>
          <a:noFill/>
        </p:spPr>
        <p:txBody>
          <a:bodyPr wrap="none" rtlCol="0">
            <a:spAutoFit/>
          </a:bodyPr>
          <a:lstStyle/>
          <a:p>
            <a:r>
              <a:rPr lang="sv-SE" sz="1400" dirty="0" smtClean="0"/>
              <a:t>Husrobot hos C</a:t>
            </a:r>
            <a:endParaRPr lang="sv-SE" sz="1400" dirty="0"/>
          </a:p>
        </p:txBody>
      </p:sp>
      <p:sp>
        <p:nvSpPr>
          <p:cNvPr id="86" name="textruta 85"/>
          <p:cNvSpPr txBox="1"/>
          <p:nvPr/>
        </p:nvSpPr>
        <p:spPr>
          <a:xfrm>
            <a:off x="107504" y="836712"/>
            <a:ext cx="8784976" cy="2031325"/>
          </a:xfrm>
          <a:prstGeom prst="rect">
            <a:avLst/>
          </a:prstGeom>
          <a:noFill/>
        </p:spPr>
        <p:txBody>
          <a:bodyPr wrap="square" rtlCol="0">
            <a:spAutoFit/>
          </a:bodyPr>
          <a:lstStyle/>
          <a:p>
            <a:r>
              <a:rPr lang="sv-SE" dirty="0" smtClean="0"/>
              <a:t>Husrobotar som pratar och iakttar tror jag på. Inga robotar som agerar fysiskt enligt F.  Robotarna pratar med varandra.  ”</a:t>
            </a:r>
            <a:r>
              <a:rPr lang="sv-SE" dirty="0" err="1" smtClean="0"/>
              <a:t>Robot-Facebook</a:t>
            </a:r>
            <a:r>
              <a:rPr lang="sv-SE" dirty="0" smtClean="0"/>
              <a:t>”.  Parar ihop sin husse/matte med likasinnade för gemenskap.   Får någon ett ovälkommet besök sprids detta inom grannsamverkan.  Händer det mej något dramatiskt kallar roboten på hjälp innan hemtjänstpersonalen  kommer fram. Låser upp dörren  för grannen o.s.v.</a:t>
            </a:r>
            <a:br>
              <a:rPr lang="sv-SE" dirty="0" smtClean="0"/>
            </a:br>
            <a:endParaRPr lang="sv-SE" dirty="0" smtClean="0"/>
          </a:p>
          <a:p>
            <a:r>
              <a:rPr lang="sv-SE" dirty="0" smtClean="0"/>
              <a:t>Robotarna pratar med varandra och håller full koll på vad som händer i min omgivning.  </a:t>
            </a:r>
          </a:p>
        </p:txBody>
      </p:sp>
      <p:sp>
        <p:nvSpPr>
          <p:cNvPr id="90" name="textruta 89"/>
          <p:cNvSpPr txBox="1"/>
          <p:nvPr/>
        </p:nvSpPr>
        <p:spPr>
          <a:xfrm>
            <a:off x="3707904" y="3789040"/>
            <a:ext cx="1320683" cy="369332"/>
          </a:xfrm>
          <a:prstGeom prst="rect">
            <a:avLst/>
          </a:prstGeom>
          <a:noFill/>
        </p:spPr>
        <p:txBody>
          <a:bodyPr wrap="none" rtlCol="0">
            <a:spAutoFit/>
          </a:bodyPr>
          <a:lstStyle/>
          <a:p>
            <a:r>
              <a:rPr lang="sv-SE" dirty="0" smtClean="0"/>
              <a:t>Samhällsnät</a:t>
            </a:r>
            <a:endParaRPr lang="sv-SE" dirty="0"/>
          </a:p>
        </p:txBody>
      </p:sp>
      <p:sp>
        <p:nvSpPr>
          <p:cNvPr id="91" name="Platshållare för bildnummer 3"/>
          <p:cNvSpPr>
            <a:spLocks noGrp="1"/>
          </p:cNvSpPr>
          <p:nvPr>
            <p:ph type="sldNum" sz="quarter" idx="12"/>
          </p:nvPr>
        </p:nvSpPr>
        <p:spPr>
          <a:xfrm>
            <a:off x="6553200" y="6356350"/>
            <a:ext cx="2133600" cy="365125"/>
          </a:xfrm>
        </p:spPr>
        <p:txBody>
          <a:bodyPr/>
          <a:lstStyle/>
          <a:p>
            <a:fld id="{8C89045E-59AD-4807-87C2-EEC2B19C7FFC}" type="slidenum">
              <a:rPr lang="sv-SE" sz="1800" smtClean="0"/>
              <a:pPr/>
              <a:t>30</a:t>
            </a:fld>
            <a:endParaRPr lang="sv-SE" sz="1800" dirty="0"/>
          </a:p>
        </p:txBody>
      </p:sp>
      <p:sp>
        <p:nvSpPr>
          <p:cNvPr id="24" name="Platshållare för sidfot 23"/>
          <p:cNvSpPr>
            <a:spLocks noGrp="1"/>
          </p:cNvSpPr>
          <p:nvPr>
            <p:ph type="ftr" sz="quarter" idx="11"/>
          </p:nvPr>
        </p:nvSpPr>
        <p:spPr>
          <a:xfrm>
            <a:off x="1475656" y="6356350"/>
            <a:ext cx="5832648" cy="365125"/>
          </a:xfrm>
        </p:spPr>
        <p:txBody>
          <a:bodyPr/>
          <a:lstStyle/>
          <a:p>
            <a:r>
              <a:rPr lang="sv-SE" smtClean="0"/>
              <a:t>Framtidsspaning Möte med Sara   April 21       Erik Altenstedt   erik@altenstedt.se</a:t>
            </a:r>
            <a:endParaRPr lang="sv-SE"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4" cstate="print"/>
          <a:srcRect/>
          <a:stretch>
            <a:fillRect/>
          </a:stretch>
        </p:blipFill>
        <p:spPr bwMode="auto">
          <a:xfrm>
            <a:off x="5004048" y="5805264"/>
            <a:ext cx="1152128" cy="636846"/>
          </a:xfrm>
          <a:prstGeom prst="rect">
            <a:avLst/>
          </a:prstGeom>
          <a:noFill/>
          <a:ln w="9525">
            <a:noFill/>
            <a:miter lim="800000"/>
            <a:headEnd/>
            <a:tailEnd/>
          </a:ln>
        </p:spPr>
      </p:pic>
      <p:sp>
        <p:nvSpPr>
          <p:cNvPr id="2" name="textruta 1"/>
          <p:cNvSpPr txBox="1"/>
          <p:nvPr/>
        </p:nvSpPr>
        <p:spPr>
          <a:xfrm>
            <a:off x="251520" y="188640"/>
            <a:ext cx="5606791" cy="1231106"/>
          </a:xfrm>
          <a:prstGeom prst="rect">
            <a:avLst/>
          </a:prstGeom>
          <a:noFill/>
        </p:spPr>
        <p:txBody>
          <a:bodyPr wrap="none" rtlCol="0">
            <a:spAutoFit/>
          </a:bodyPr>
          <a:lstStyle/>
          <a:p>
            <a:r>
              <a:rPr lang="sv-SE" sz="2000" b="1" dirty="0" smtClean="0"/>
              <a:t>        J4: Samhällsnätet för extern kommunikation</a:t>
            </a:r>
          </a:p>
          <a:p>
            <a:r>
              <a:rPr lang="sv-SE" dirty="0" smtClean="0"/>
              <a:t>Huset är fullt av kameror, robotar, larmsystem och</a:t>
            </a:r>
          </a:p>
          <a:p>
            <a:r>
              <a:rPr lang="sv-SE" dirty="0" smtClean="0"/>
              <a:t>medicinsk utrustning . Kan vi använda biståndsnätet, som </a:t>
            </a:r>
          </a:p>
          <a:p>
            <a:r>
              <a:rPr lang="sv-SE" dirty="0" smtClean="0"/>
              <a:t>styr all utrustning, även för seniorens kommunikation?</a:t>
            </a:r>
          </a:p>
        </p:txBody>
      </p:sp>
      <p:cxnSp>
        <p:nvCxnSpPr>
          <p:cNvPr id="53" name="Rak 52"/>
          <p:cNvCxnSpPr/>
          <p:nvPr/>
        </p:nvCxnSpPr>
        <p:spPr>
          <a:xfrm>
            <a:off x="4572000" y="3140968"/>
            <a:ext cx="0" cy="16561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2051720" y="3212976"/>
            <a:ext cx="25202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ruta 107"/>
          <p:cNvSpPr txBox="1"/>
          <p:nvPr/>
        </p:nvSpPr>
        <p:spPr>
          <a:xfrm>
            <a:off x="3059832" y="1556792"/>
            <a:ext cx="3329373" cy="1477328"/>
          </a:xfrm>
          <a:prstGeom prst="rect">
            <a:avLst/>
          </a:prstGeom>
          <a:noFill/>
        </p:spPr>
        <p:txBody>
          <a:bodyPr wrap="none" rtlCol="0">
            <a:spAutoFit/>
          </a:bodyPr>
          <a:lstStyle/>
          <a:p>
            <a:r>
              <a:rPr lang="sv-SE" dirty="0" smtClean="0"/>
              <a:t>Biståndsnät</a:t>
            </a:r>
          </a:p>
          <a:p>
            <a:r>
              <a:rPr lang="sv-SE" dirty="0" smtClean="0"/>
              <a:t>Flera lösningar:</a:t>
            </a:r>
          </a:p>
          <a:p>
            <a:r>
              <a:rPr lang="sv-SE" dirty="0" smtClean="0"/>
              <a:t>Eget VLAN i fibernätet.</a:t>
            </a:r>
          </a:p>
          <a:p>
            <a:r>
              <a:rPr lang="sv-SE" dirty="0" smtClean="0"/>
              <a:t>Eget slutet nät i Internet. IP-VPN.</a:t>
            </a:r>
          </a:p>
          <a:p>
            <a:r>
              <a:rPr lang="sv-SE" dirty="0" smtClean="0"/>
              <a:t>Krypterade länkar i Internet.</a:t>
            </a:r>
            <a:endParaRPr lang="sv-SE" dirty="0"/>
          </a:p>
        </p:txBody>
      </p:sp>
      <p:pic>
        <p:nvPicPr>
          <p:cNvPr id="6147" name="Picture 3"/>
          <p:cNvPicPr>
            <a:picLocks noChangeAspect="1" noChangeArrowheads="1"/>
          </p:cNvPicPr>
          <p:nvPr/>
        </p:nvPicPr>
        <p:blipFill>
          <a:blip r:embed="rId5" cstate="print"/>
          <a:srcRect/>
          <a:stretch>
            <a:fillRect/>
          </a:stretch>
        </p:blipFill>
        <p:spPr bwMode="auto">
          <a:xfrm>
            <a:off x="4932040" y="4581128"/>
            <a:ext cx="1178991" cy="720080"/>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6660232" y="6165304"/>
            <a:ext cx="864096" cy="484242"/>
          </a:xfrm>
          <a:prstGeom prst="rect">
            <a:avLst/>
          </a:prstGeom>
          <a:noFill/>
          <a:ln w="9525">
            <a:noFill/>
            <a:miter lim="800000"/>
            <a:headEnd/>
            <a:tailEnd/>
          </a:ln>
        </p:spPr>
      </p:pic>
      <p:pic>
        <p:nvPicPr>
          <p:cNvPr id="6152" name="Picture 8"/>
          <p:cNvPicPr>
            <a:picLocks noChangeAspect="1" noChangeArrowheads="1"/>
          </p:cNvPicPr>
          <p:nvPr/>
        </p:nvPicPr>
        <p:blipFill>
          <a:blip r:embed="rId7" cstate="print"/>
          <a:srcRect/>
          <a:stretch>
            <a:fillRect/>
          </a:stretch>
        </p:blipFill>
        <p:spPr bwMode="auto">
          <a:xfrm>
            <a:off x="4211960" y="5877272"/>
            <a:ext cx="720080" cy="598854"/>
          </a:xfrm>
          <a:prstGeom prst="rect">
            <a:avLst/>
          </a:prstGeom>
          <a:noFill/>
          <a:ln w="9525">
            <a:noFill/>
            <a:miter lim="800000"/>
            <a:headEnd/>
            <a:tailEnd/>
          </a:ln>
        </p:spPr>
      </p:pic>
      <p:grpSp>
        <p:nvGrpSpPr>
          <p:cNvPr id="3" name="Grupp 39"/>
          <p:cNvGrpSpPr/>
          <p:nvPr/>
        </p:nvGrpSpPr>
        <p:grpSpPr>
          <a:xfrm>
            <a:off x="6012162" y="548680"/>
            <a:ext cx="2606359" cy="3168352"/>
            <a:chOff x="6084168" y="-758808"/>
            <a:chExt cx="3549143" cy="4115800"/>
          </a:xfrm>
        </p:grpSpPr>
        <p:graphicFrame>
          <p:nvGraphicFramePr>
            <p:cNvPr id="41" name="Object 4"/>
            <p:cNvGraphicFramePr>
              <a:graphicFrameLocks/>
            </p:cNvGraphicFramePr>
            <p:nvPr/>
          </p:nvGraphicFramePr>
          <p:xfrm>
            <a:off x="6084168" y="2420888"/>
            <a:ext cx="864096" cy="936104"/>
          </p:xfrm>
          <a:graphic>
            <a:graphicData uri="http://schemas.openxmlformats.org/presentationml/2006/ole">
              <p:oleObj spid="_x0000_s150530" name="ClipArt" r:id="rId8" imgW="2733480" imgH="3824280" progId="">
                <p:embed/>
              </p:oleObj>
            </a:graphicData>
          </a:graphic>
        </p:graphicFrame>
        <p:sp>
          <p:nvSpPr>
            <p:cNvPr id="42" name="Magnetskiva 41"/>
            <p:cNvSpPr/>
            <p:nvPr/>
          </p:nvSpPr>
          <p:spPr>
            <a:xfrm>
              <a:off x="8244408" y="1772816"/>
              <a:ext cx="576064" cy="648072"/>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43" name="Object 4"/>
            <p:cNvGraphicFramePr>
              <a:graphicFrameLocks/>
            </p:cNvGraphicFramePr>
            <p:nvPr/>
          </p:nvGraphicFramePr>
          <p:xfrm>
            <a:off x="6549036" y="1987032"/>
            <a:ext cx="864096" cy="936104"/>
          </p:xfrm>
          <a:graphic>
            <a:graphicData uri="http://schemas.openxmlformats.org/presentationml/2006/ole">
              <p:oleObj spid="_x0000_s150531" name="ClipArt" r:id="rId9" imgW="2733480" imgH="3824280" progId="">
                <p:embed/>
              </p:oleObj>
            </a:graphicData>
          </a:graphic>
        </p:graphicFrame>
        <p:graphicFrame>
          <p:nvGraphicFramePr>
            <p:cNvPr id="44" name="Object 4"/>
            <p:cNvGraphicFramePr>
              <a:graphicFrameLocks/>
            </p:cNvGraphicFramePr>
            <p:nvPr/>
          </p:nvGraphicFramePr>
          <p:xfrm>
            <a:off x="6876256" y="1556792"/>
            <a:ext cx="864096" cy="936104"/>
          </p:xfrm>
          <a:graphic>
            <a:graphicData uri="http://schemas.openxmlformats.org/presentationml/2006/ole">
              <p:oleObj spid="_x0000_s150532" name="ClipArt" r:id="rId10" imgW="2733480" imgH="3824280" progId="">
                <p:embed/>
              </p:oleObj>
            </a:graphicData>
          </a:graphic>
        </p:graphicFrame>
        <p:sp>
          <p:nvSpPr>
            <p:cNvPr id="45" name="Magnetskiva 44"/>
            <p:cNvSpPr/>
            <p:nvPr/>
          </p:nvSpPr>
          <p:spPr>
            <a:xfrm>
              <a:off x="8028384" y="2276872"/>
              <a:ext cx="576064" cy="648072"/>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Magnetskiva 45"/>
            <p:cNvSpPr/>
            <p:nvPr/>
          </p:nvSpPr>
          <p:spPr>
            <a:xfrm>
              <a:off x="7740352" y="2708920"/>
              <a:ext cx="576064" cy="648072"/>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7" name="Rak 46"/>
            <p:cNvCxnSpPr/>
            <p:nvPr/>
          </p:nvCxnSpPr>
          <p:spPr>
            <a:xfrm>
              <a:off x="6876256" y="3068960"/>
              <a:ext cx="864096" cy="72008"/>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8" name="Rak 47"/>
            <p:cNvCxnSpPr>
              <a:endCxn id="45" idx="2"/>
            </p:cNvCxnSpPr>
            <p:nvPr/>
          </p:nvCxnSpPr>
          <p:spPr>
            <a:xfrm>
              <a:off x="7308304" y="2564904"/>
              <a:ext cx="720080" cy="36004"/>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9" name="Rak 48"/>
            <p:cNvCxnSpPr>
              <a:endCxn id="42" idx="2"/>
            </p:cNvCxnSpPr>
            <p:nvPr/>
          </p:nvCxnSpPr>
          <p:spPr>
            <a:xfrm>
              <a:off x="7668344" y="2060848"/>
              <a:ext cx="576064" cy="36004"/>
            </a:xfrm>
            <a:prstGeom prst="line">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0" name="textruta 49"/>
            <p:cNvSpPr txBox="1"/>
            <p:nvPr/>
          </p:nvSpPr>
          <p:spPr>
            <a:xfrm>
              <a:off x="6574441" y="-758808"/>
              <a:ext cx="3058870" cy="2358894"/>
            </a:xfrm>
            <a:prstGeom prst="rect">
              <a:avLst/>
            </a:prstGeom>
            <a:noFill/>
          </p:spPr>
          <p:txBody>
            <a:bodyPr wrap="none" rtlCol="0">
              <a:spAutoFit/>
            </a:bodyPr>
            <a:lstStyle/>
            <a:p>
              <a:r>
                <a:rPr lang="sv-SE" sz="1600" dirty="0" smtClean="0"/>
                <a:t>Tjänsteleverantörer:</a:t>
              </a:r>
              <a:br>
                <a:rPr lang="sv-SE" sz="1600" dirty="0" smtClean="0"/>
              </a:br>
              <a:r>
                <a:rPr lang="sv-SE" sz="1600" dirty="0" smtClean="0"/>
                <a:t>Kommuntjänster</a:t>
              </a:r>
            </a:p>
            <a:p>
              <a:r>
                <a:rPr lang="sv-SE" sz="1600" dirty="0" smtClean="0"/>
                <a:t>Banker</a:t>
              </a:r>
            </a:p>
            <a:p>
              <a:r>
                <a:rPr lang="sv-SE" sz="1600" dirty="0" smtClean="0"/>
                <a:t>Privata hemtjänstföretag</a:t>
              </a:r>
            </a:p>
            <a:p>
              <a:r>
                <a:rPr lang="sv-SE" sz="1600" dirty="0" smtClean="0"/>
                <a:t>Vårdcentraler</a:t>
              </a:r>
            </a:p>
            <a:p>
              <a:r>
                <a:rPr lang="sv-SE" sz="1600" dirty="0" smtClean="0"/>
                <a:t>Larmbolag </a:t>
              </a:r>
            </a:p>
            <a:p>
              <a:r>
                <a:rPr lang="sv-SE" sz="1600" dirty="0" smtClean="0"/>
                <a:t>Biblioteket  </a:t>
              </a:r>
              <a:r>
                <a:rPr lang="sv-SE" sz="1600" dirty="0" err="1" smtClean="0"/>
                <a:t>m.f</a:t>
              </a:r>
              <a:r>
                <a:rPr lang="sv-SE" sz="1600" dirty="0" smtClean="0"/>
                <a:t>.</a:t>
              </a:r>
              <a:endParaRPr lang="sv-SE" sz="1600" dirty="0"/>
            </a:p>
          </p:txBody>
        </p:sp>
      </p:grpSp>
      <p:cxnSp>
        <p:nvCxnSpPr>
          <p:cNvPr id="51" name="Rak 50"/>
          <p:cNvCxnSpPr/>
          <p:nvPr/>
        </p:nvCxnSpPr>
        <p:spPr>
          <a:xfrm>
            <a:off x="4572000" y="3140968"/>
            <a:ext cx="151216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ruta 57"/>
          <p:cNvSpPr txBox="1"/>
          <p:nvPr/>
        </p:nvSpPr>
        <p:spPr>
          <a:xfrm>
            <a:off x="5508104" y="4077072"/>
            <a:ext cx="1757982" cy="369332"/>
          </a:xfrm>
          <a:prstGeom prst="rect">
            <a:avLst/>
          </a:prstGeom>
          <a:noFill/>
        </p:spPr>
        <p:txBody>
          <a:bodyPr wrap="none" rtlCol="0">
            <a:spAutoFit/>
          </a:bodyPr>
          <a:lstStyle/>
          <a:p>
            <a:r>
              <a:rPr lang="sv-SE" dirty="0" smtClean="0"/>
              <a:t>Biståndsterminal</a:t>
            </a:r>
            <a:endParaRPr lang="sv-SE" dirty="0"/>
          </a:p>
        </p:txBody>
      </p:sp>
      <p:cxnSp>
        <p:nvCxnSpPr>
          <p:cNvPr id="59" name="Rak 58"/>
          <p:cNvCxnSpPr/>
          <p:nvPr/>
        </p:nvCxnSpPr>
        <p:spPr>
          <a:xfrm>
            <a:off x="4572000" y="472514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Rak 64"/>
          <p:cNvCxnSpPr/>
          <p:nvPr/>
        </p:nvCxnSpPr>
        <p:spPr>
          <a:xfrm>
            <a:off x="6084168" y="4869160"/>
            <a:ext cx="64807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Rak 71"/>
          <p:cNvCxnSpPr/>
          <p:nvPr/>
        </p:nvCxnSpPr>
        <p:spPr>
          <a:xfrm flipV="1">
            <a:off x="4644008" y="5229200"/>
            <a:ext cx="504056" cy="720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Rak 74"/>
          <p:cNvCxnSpPr/>
          <p:nvPr/>
        </p:nvCxnSpPr>
        <p:spPr>
          <a:xfrm flipV="1">
            <a:off x="5364088" y="5229200"/>
            <a:ext cx="72008" cy="6480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textruta 117"/>
          <p:cNvSpPr txBox="1"/>
          <p:nvPr/>
        </p:nvSpPr>
        <p:spPr>
          <a:xfrm>
            <a:off x="2843808" y="3933056"/>
            <a:ext cx="945067" cy="369332"/>
          </a:xfrm>
          <a:prstGeom prst="rect">
            <a:avLst/>
          </a:prstGeom>
          <a:noFill/>
        </p:spPr>
        <p:txBody>
          <a:bodyPr wrap="none" rtlCol="0">
            <a:spAutoFit/>
          </a:bodyPr>
          <a:lstStyle/>
          <a:p>
            <a:r>
              <a:rPr lang="sv-SE" dirty="0" smtClean="0"/>
              <a:t>Internet</a:t>
            </a:r>
            <a:endParaRPr lang="sv-SE" dirty="0"/>
          </a:p>
        </p:txBody>
      </p:sp>
      <p:sp>
        <p:nvSpPr>
          <p:cNvPr id="55" name="Platshållare för bildnummer 54"/>
          <p:cNvSpPr>
            <a:spLocks noGrp="1"/>
          </p:cNvSpPr>
          <p:nvPr>
            <p:ph type="sldNum" sz="quarter" idx="12"/>
          </p:nvPr>
        </p:nvSpPr>
        <p:spPr/>
        <p:txBody>
          <a:bodyPr/>
          <a:lstStyle/>
          <a:p>
            <a:fld id="{8C89045E-59AD-4807-87C2-EEC2B19C7FFC}" type="slidenum">
              <a:rPr lang="sv-SE" sz="1800" smtClean="0"/>
              <a:pPr/>
              <a:t>31</a:t>
            </a:fld>
            <a:endParaRPr lang="sv-SE" sz="1800" dirty="0"/>
          </a:p>
        </p:txBody>
      </p:sp>
      <p:pic>
        <p:nvPicPr>
          <p:cNvPr id="61" name="Picture 10" descr="http://ecx.images-amazon.com/images/I/61bn5aXBRdL._SL1500_.jpg"/>
          <p:cNvPicPr>
            <a:picLocks noChangeAspect="1" noChangeArrowheads="1"/>
          </p:cNvPicPr>
          <p:nvPr/>
        </p:nvPicPr>
        <p:blipFill>
          <a:blip r:embed="rId11" cstate="print"/>
          <a:srcRect/>
          <a:stretch>
            <a:fillRect/>
          </a:stretch>
        </p:blipFill>
        <p:spPr bwMode="auto">
          <a:xfrm>
            <a:off x="2843808" y="5445224"/>
            <a:ext cx="1152128" cy="1152128"/>
          </a:xfrm>
          <a:prstGeom prst="rect">
            <a:avLst/>
          </a:prstGeom>
          <a:noFill/>
        </p:spPr>
      </p:pic>
      <p:cxnSp>
        <p:nvCxnSpPr>
          <p:cNvPr id="62" name="Rak 61"/>
          <p:cNvCxnSpPr/>
          <p:nvPr/>
        </p:nvCxnSpPr>
        <p:spPr>
          <a:xfrm flipV="1">
            <a:off x="3707904" y="5085184"/>
            <a:ext cx="1296144" cy="5760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4" name="Object 4"/>
          <p:cNvGraphicFramePr>
            <a:graphicFrameLocks/>
          </p:cNvGraphicFramePr>
          <p:nvPr/>
        </p:nvGraphicFramePr>
        <p:xfrm>
          <a:off x="1403648" y="2780928"/>
          <a:ext cx="648072" cy="792088"/>
        </p:xfrm>
        <a:graphic>
          <a:graphicData uri="http://schemas.openxmlformats.org/presentationml/2006/ole">
            <p:oleObj spid="_x0000_s150533" name="ClipArt" r:id="rId12" imgW="2733480" imgH="3824280" progId="">
              <p:embed/>
            </p:oleObj>
          </a:graphicData>
        </a:graphic>
      </p:graphicFrame>
      <p:sp>
        <p:nvSpPr>
          <p:cNvPr id="66" name="Magnetskiva 65"/>
          <p:cNvSpPr/>
          <p:nvPr/>
        </p:nvSpPr>
        <p:spPr>
          <a:xfrm>
            <a:off x="467544" y="2636912"/>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7" name="Rak 66"/>
          <p:cNvCxnSpPr>
            <a:stCxn id="66" idx="4"/>
          </p:cNvCxnSpPr>
          <p:nvPr/>
        </p:nvCxnSpPr>
        <p:spPr>
          <a:xfrm>
            <a:off x="899592" y="2924944"/>
            <a:ext cx="504056" cy="1440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ruta 69"/>
          <p:cNvSpPr txBox="1"/>
          <p:nvPr/>
        </p:nvSpPr>
        <p:spPr>
          <a:xfrm>
            <a:off x="1259632" y="1628800"/>
            <a:ext cx="1643014" cy="1200329"/>
          </a:xfrm>
          <a:prstGeom prst="rect">
            <a:avLst/>
          </a:prstGeom>
          <a:noFill/>
        </p:spPr>
        <p:txBody>
          <a:bodyPr wrap="none" rtlCol="0">
            <a:spAutoFit/>
          </a:bodyPr>
          <a:lstStyle/>
          <a:p>
            <a:r>
              <a:rPr lang="sv-SE" dirty="0" smtClean="0"/>
              <a:t>Server för kon-</a:t>
            </a:r>
          </a:p>
          <a:p>
            <a:r>
              <a:rPr lang="sv-SE" dirty="0" smtClean="0"/>
              <a:t>troll och</a:t>
            </a:r>
          </a:p>
          <a:p>
            <a:r>
              <a:rPr lang="sv-SE" dirty="0" smtClean="0"/>
              <a:t>övervakning av </a:t>
            </a:r>
          </a:p>
          <a:p>
            <a:r>
              <a:rPr lang="sv-SE" dirty="0" smtClean="0"/>
              <a:t>biståndsnätet</a:t>
            </a:r>
            <a:endParaRPr lang="sv-SE" dirty="0"/>
          </a:p>
        </p:txBody>
      </p:sp>
      <p:sp>
        <p:nvSpPr>
          <p:cNvPr id="93" name="textruta 92"/>
          <p:cNvSpPr txBox="1"/>
          <p:nvPr/>
        </p:nvSpPr>
        <p:spPr>
          <a:xfrm>
            <a:off x="179512" y="3933056"/>
            <a:ext cx="1118961" cy="954107"/>
          </a:xfrm>
          <a:prstGeom prst="rect">
            <a:avLst/>
          </a:prstGeom>
          <a:noFill/>
        </p:spPr>
        <p:txBody>
          <a:bodyPr wrap="none" rtlCol="0">
            <a:spAutoFit/>
          </a:bodyPr>
          <a:lstStyle/>
          <a:p>
            <a:r>
              <a:rPr lang="sv-SE" sz="1400" dirty="0" smtClean="0"/>
              <a:t>Gemensam </a:t>
            </a:r>
          </a:p>
          <a:p>
            <a:r>
              <a:rPr lang="sv-SE" sz="1400" dirty="0" smtClean="0"/>
              <a:t>AI och blogg</a:t>
            </a:r>
          </a:p>
          <a:p>
            <a:r>
              <a:rPr lang="sv-SE" sz="1400" dirty="0" smtClean="0"/>
              <a:t>databas </a:t>
            </a:r>
          </a:p>
          <a:p>
            <a:r>
              <a:rPr lang="sv-SE" sz="1400" dirty="0" smtClean="0"/>
              <a:t>för surfrobot</a:t>
            </a:r>
            <a:endParaRPr lang="sv-SE" sz="1400" dirty="0"/>
          </a:p>
        </p:txBody>
      </p:sp>
      <p:pic>
        <p:nvPicPr>
          <p:cNvPr id="6160" name="Picture 16" descr="http://webstatrobot.com/images/logo.jpg"/>
          <p:cNvPicPr>
            <a:picLocks noChangeAspect="1" noChangeArrowheads="1"/>
          </p:cNvPicPr>
          <p:nvPr/>
        </p:nvPicPr>
        <p:blipFill>
          <a:blip r:embed="rId13" cstate="print"/>
          <a:srcRect/>
          <a:stretch>
            <a:fillRect/>
          </a:stretch>
        </p:blipFill>
        <p:spPr bwMode="auto">
          <a:xfrm flipH="1">
            <a:off x="1043608" y="5301208"/>
            <a:ext cx="1224136" cy="1224136"/>
          </a:xfrm>
          <a:prstGeom prst="rect">
            <a:avLst/>
          </a:prstGeom>
          <a:noFill/>
        </p:spPr>
      </p:pic>
      <p:sp>
        <p:nvSpPr>
          <p:cNvPr id="78" name="textruta 77"/>
          <p:cNvSpPr txBox="1"/>
          <p:nvPr/>
        </p:nvSpPr>
        <p:spPr>
          <a:xfrm>
            <a:off x="2987824" y="5229200"/>
            <a:ext cx="866263" cy="307777"/>
          </a:xfrm>
          <a:prstGeom prst="rect">
            <a:avLst/>
          </a:prstGeom>
          <a:noFill/>
        </p:spPr>
        <p:txBody>
          <a:bodyPr wrap="none" rtlCol="0">
            <a:spAutoFit/>
          </a:bodyPr>
          <a:lstStyle/>
          <a:p>
            <a:r>
              <a:rPr lang="sv-SE" sz="1400" dirty="0" smtClean="0"/>
              <a:t>Husrobot</a:t>
            </a:r>
            <a:endParaRPr lang="sv-SE" sz="1400" dirty="0"/>
          </a:p>
        </p:txBody>
      </p:sp>
      <p:sp>
        <p:nvSpPr>
          <p:cNvPr id="82" name="textruta 81"/>
          <p:cNvSpPr txBox="1"/>
          <p:nvPr/>
        </p:nvSpPr>
        <p:spPr>
          <a:xfrm>
            <a:off x="107504" y="5085184"/>
            <a:ext cx="1245982" cy="1384995"/>
          </a:xfrm>
          <a:prstGeom prst="rect">
            <a:avLst/>
          </a:prstGeom>
          <a:noFill/>
        </p:spPr>
        <p:txBody>
          <a:bodyPr wrap="none" rtlCol="0">
            <a:spAutoFit/>
          </a:bodyPr>
          <a:lstStyle/>
          <a:p>
            <a:r>
              <a:rPr lang="sv-SE" sz="1400" dirty="0" smtClean="0"/>
              <a:t>Surfrobot</a:t>
            </a:r>
          </a:p>
          <a:p>
            <a:r>
              <a:rPr lang="sv-SE" sz="1400" dirty="0" smtClean="0"/>
              <a:t>Samma skärm </a:t>
            </a:r>
          </a:p>
          <a:p>
            <a:r>
              <a:rPr lang="sv-SE" sz="1400" dirty="0" smtClean="0"/>
              <a:t>som bistånds-</a:t>
            </a:r>
          </a:p>
          <a:p>
            <a:r>
              <a:rPr lang="sv-SE" sz="1400" dirty="0" smtClean="0"/>
              <a:t>terminalen</a:t>
            </a:r>
          </a:p>
          <a:p>
            <a:r>
              <a:rPr lang="sv-SE" sz="1400" dirty="0" smtClean="0"/>
              <a:t>olika</a:t>
            </a:r>
          </a:p>
          <a:p>
            <a:r>
              <a:rPr lang="sv-SE" sz="1400" dirty="0" smtClean="0"/>
              <a:t>HDMI portar</a:t>
            </a:r>
            <a:endParaRPr lang="sv-SE" sz="1400" dirty="0"/>
          </a:p>
        </p:txBody>
      </p:sp>
      <p:grpSp>
        <p:nvGrpSpPr>
          <p:cNvPr id="4" name="Group 118"/>
          <p:cNvGrpSpPr>
            <a:grpSpLocks/>
          </p:cNvGrpSpPr>
          <p:nvPr/>
        </p:nvGrpSpPr>
        <p:grpSpPr bwMode="auto">
          <a:xfrm>
            <a:off x="2123728" y="3429000"/>
            <a:ext cx="2286000" cy="1440160"/>
            <a:chOff x="355" y="291"/>
            <a:chExt cx="3730" cy="5188"/>
          </a:xfrm>
        </p:grpSpPr>
        <p:sp>
          <p:nvSpPr>
            <p:cNvPr id="91" name="Freeform 119"/>
            <p:cNvSpPr>
              <a:spLocks/>
            </p:cNvSpPr>
            <p:nvPr/>
          </p:nvSpPr>
          <p:spPr bwMode="auto">
            <a:xfrm>
              <a:off x="1833" y="4606"/>
              <a:ext cx="1085" cy="873"/>
            </a:xfrm>
            <a:custGeom>
              <a:avLst/>
              <a:gdLst/>
              <a:ahLst/>
              <a:cxnLst>
                <a:cxn ang="0">
                  <a:pos x="3" y="201"/>
                </a:cxn>
                <a:cxn ang="0">
                  <a:pos x="25" y="268"/>
                </a:cxn>
                <a:cxn ang="0">
                  <a:pos x="39" y="297"/>
                </a:cxn>
                <a:cxn ang="0">
                  <a:pos x="56" y="333"/>
                </a:cxn>
                <a:cxn ang="0">
                  <a:pos x="73" y="386"/>
                </a:cxn>
                <a:cxn ang="0">
                  <a:pos x="97" y="463"/>
                </a:cxn>
                <a:cxn ang="0">
                  <a:pos x="109" y="492"/>
                </a:cxn>
                <a:cxn ang="0">
                  <a:pos x="123" y="523"/>
                </a:cxn>
                <a:cxn ang="0">
                  <a:pos x="135" y="552"/>
                </a:cxn>
                <a:cxn ang="0">
                  <a:pos x="154" y="588"/>
                </a:cxn>
                <a:cxn ang="0">
                  <a:pos x="164" y="602"/>
                </a:cxn>
                <a:cxn ang="0">
                  <a:pos x="231" y="691"/>
                </a:cxn>
                <a:cxn ang="0">
                  <a:pos x="248" y="712"/>
                </a:cxn>
                <a:cxn ang="0">
                  <a:pos x="291" y="763"/>
                </a:cxn>
                <a:cxn ang="0">
                  <a:pos x="325" y="794"/>
                </a:cxn>
                <a:cxn ang="0">
                  <a:pos x="327" y="808"/>
                </a:cxn>
                <a:cxn ang="0">
                  <a:pos x="368" y="818"/>
                </a:cxn>
                <a:cxn ang="0">
                  <a:pos x="437" y="844"/>
                </a:cxn>
                <a:cxn ang="0">
                  <a:pos x="483" y="861"/>
                </a:cxn>
                <a:cxn ang="0">
                  <a:pos x="560" y="873"/>
                </a:cxn>
                <a:cxn ang="0">
                  <a:pos x="629" y="871"/>
                </a:cxn>
                <a:cxn ang="0">
                  <a:pos x="673" y="852"/>
                </a:cxn>
                <a:cxn ang="0">
                  <a:pos x="711" y="842"/>
                </a:cxn>
                <a:cxn ang="0">
                  <a:pos x="747" y="823"/>
                </a:cxn>
                <a:cxn ang="0">
                  <a:pos x="766" y="808"/>
                </a:cxn>
                <a:cxn ang="0">
                  <a:pos x="793" y="787"/>
                </a:cxn>
                <a:cxn ang="0">
                  <a:pos x="812" y="768"/>
                </a:cxn>
                <a:cxn ang="0">
                  <a:pos x="841" y="732"/>
                </a:cxn>
                <a:cxn ang="0">
                  <a:pos x="862" y="708"/>
                </a:cxn>
                <a:cxn ang="0">
                  <a:pos x="893" y="674"/>
                </a:cxn>
                <a:cxn ang="0">
                  <a:pos x="903" y="660"/>
                </a:cxn>
                <a:cxn ang="0">
                  <a:pos x="951" y="573"/>
                </a:cxn>
                <a:cxn ang="0">
                  <a:pos x="970" y="530"/>
                </a:cxn>
                <a:cxn ang="0">
                  <a:pos x="997" y="446"/>
                </a:cxn>
                <a:cxn ang="0">
                  <a:pos x="1018" y="396"/>
                </a:cxn>
                <a:cxn ang="0">
                  <a:pos x="1045" y="295"/>
                </a:cxn>
                <a:cxn ang="0">
                  <a:pos x="1057" y="249"/>
                </a:cxn>
                <a:cxn ang="0">
                  <a:pos x="1076" y="170"/>
                </a:cxn>
                <a:cxn ang="0">
                  <a:pos x="1085" y="0"/>
                </a:cxn>
              </a:cxnLst>
              <a:rect l="0" t="0" r="r" b="b"/>
              <a:pathLst>
                <a:path w="1085" h="873">
                  <a:moveTo>
                    <a:pt x="3" y="201"/>
                  </a:moveTo>
                  <a:cubicBezTo>
                    <a:pt x="6" y="281"/>
                    <a:pt x="0" y="233"/>
                    <a:pt x="25" y="268"/>
                  </a:cubicBezTo>
                  <a:cubicBezTo>
                    <a:pt x="28" y="278"/>
                    <a:pt x="33" y="289"/>
                    <a:pt x="39" y="297"/>
                  </a:cubicBezTo>
                  <a:cubicBezTo>
                    <a:pt x="43" y="310"/>
                    <a:pt x="51" y="320"/>
                    <a:pt x="56" y="333"/>
                  </a:cubicBezTo>
                  <a:cubicBezTo>
                    <a:pt x="62" y="350"/>
                    <a:pt x="68" y="368"/>
                    <a:pt x="73" y="386"/>
                  </a:cubicBezTo>
                  <a:cubicBezTo>
                    <a:pt x="80" y="411"/>
                    <a:pt x="82" y="442"/>
                    <a:pt x="97" y="463"/>
                  </a:cubicBezTo>
                  <a:cubicBezTo>
                    <a:pt x="100" y="475"/>
                    <a:pt x="103" y="482"/>
                    <a:pt x="109" y="492"/>
                  </a:cubicBezTo>
                  <a:cubicBezTo>
                    <a:pt x="111" y="503"/>
                    <a:pt x="117" y="514"/>
                    <a:pt x="123" y="523"/>
                  </a:cubicBezTo>
                  <a:cubicBezTo>
                    <a:pt x="126" y="533"/>
                    <a:pt x="129" y="543"/>
                    <a:pt x="135" y="552"/>
                  </a:cubicBezTo>
                  <a:cubicBezTo>
                    <a:pt x="139" y="565"/>
                    <a:pt x="146" y="577"/>
                    <a:pt x="154" y="588"/>
                  </a:cubicBezTo>
                  <a:cubicBezTo>
                    <a:pt x="157" y="593"/>
                    <a:pt x="164" y="602"/>
                    <a:pt x="164" y="602"/>
                  </a:cubicBezTo>
                  <a:cubicBezTo>
                    <a:pt x="171" y="628"/>
                    <a:pt x="210" y="676"/>
                    <a:pt x="231" y="691"/>
                  </a:cubicBezTo>
                  <a:cubicBezTo>
                    <a:pt x="234" y="702"/>
                    <a:pt x="242" y="703"/>
                    <a:pt x="248" y="712"/>
                  </a:cubicBezTo>
                  <a:cubicBezTo>
                    <a:pt x="261" y="730"/>
                    <a:pt x="274" y="749"/>
                    <a:pt x="291" y="763"/>
                  </a:cubicBezTo>
                  <a:cubicBezTo>
                    <a:pt x="303" y="773"/>
                    <a:pt x="316" y="781"/>
                    <a:pt x="325" y="794"/>
                  </a:cubicBezTo>
                  <a:cubicBezTo>
                    <a:pt x="326" y="799"/>
                    <a:pt x="323" y="805"/>
                    <a:pt x="327" y="808"/>
                  </a:cubicBezTo>
                  <a:cubicBezTo>
                    <a:pt x="330" y="811"/>
                    <a:pt x="361" y="816"/>
                    <a:pt x="368" y="818"/>
                  </a:cubicBezTo>
                  <a:cubicBezTo>
                    <a:pt x="387" y="831"/>
                    <a:pt x="415" y="838"/>
                    <a:pt x="437" y="844"/>
                  </a:cubicBezTo>
                  <a:cubicBezTo>
                    <a:pt x="453" y="849"/>
                    <a:pt x="466" y="858"/>
                    <a:pt x="483" y="861"/>
                  </a:cubicBezTo>
                  <a:cubicBezTo>
                    <a:pt x="507" y="871"/>
                    <a:pt x="534" y="872"/>
                    <a:pt x="560" y="873"/>
                  </a:cubicBezTo>
                  <a:cubicBezTo>
                    <a:pt x="583" y="872"/>
                    <a:pt x="606" y="872"/>
                    <a:pt x="629" y="871"/>
                  </a:cubicBezTo>
                  <a:cubicBezTo>
                    <a:pt x="642" y="870"/>
                    <a:pt x="653" y="855"/>
                    <a:pt x="673" y="852"/>
                  </a:cubicBezTo>
                  <a:cubicBezTo>
                    <a:pt x="685" y="848"/>
                    <a:pt x="698" y="845"/>
                    <a:pt x="711" y="842"/>
                  </a:cubicBezTo>
                  <a:cubicBezTo>
                    <a:pt x="721" y="835"/>
                    <a:pt x="735" y="826"/>
                    <a:pt x="747" y="823"/>
                  </a:cubicBezTo>
                  <a:cubicBezTo>
                    <a:pt x="755" y="818"/>
                    <a:pt x="758" y="812"/>
                    <a:pt x="766" y="808"/>
                  </a:cubicBezTo>
                  <a:cubicBezTo>
                    <a:pt x="774" y="800"/>
                    <a:pt x="783" y="790"/>
                    <a:pt x="793" y="787"/>
                  </a:cubicBezTo>
                  <a:cubicBezTo>
                    <a:pt x="798" y="778"/>
                    <a:pt x="803" y="773"/>
                    <a:pt x="812" y="768"/>
                  </a:cubicBezTo>
                  <a:cubicBezTo>
                    <a:pt x="820" y="754"/>
                    <a:pt x="829" y="742"/>
                    <a:pt x="841" y="732"/>
                  </a:cubicBezTo>
                  <a:cubicBezTo>
                    <a:pt x="844" y="726"/>
                    <a:pt x="857" y="711"/>
                    <a:pt x="862" y="708"/>
                  </a:cubicBezTo>
                  <a:cubicBezTo>
                    <a:pt x="870" y="695"/>
                    <a:pt x="883" y="686"/>
                    <a:pt x="893" y="674"/>
                  </a:cubicBezTo>
                  <a:cubicBezTo>
                    <a:pt x="897" y="670"/>
                    <a:pt x="903" y="660"/>
                    <a:pt x="903" y="660"/>
                  </a:cubicBezTo>
                  <a:cubicBezTo>
                    <a:pt x="909" y="637"/>
                    <a:pt x="937" y="593"/>
                    <a:pt x="951" y="573"/>
                  </a:cubicBezTo>
                  <a:cubicBezTo>
                    <a:pt x="955" y="558"/>
                    <a:pt x="966" y="545"/>
                    <a:pt x="970" y="530"/>
                  </a:cubicBezTo>
                  <a:cubicBezTo>
                    <a:pt x="972" y="485"/>
                    <a:pt x="968" y="472"/>
                    <a:pt x="997" y="446"/>
                  </a:cubicBezTo>
                  <a:cubicBezTo>
                    <a:pt x="1001" y="431"/>
                    <a:pt x="1015" y="414"/>
                    <a:pt x="1018" y="396"/>
                  </a:cubicBezTo>
                  <a:cubicBezTo>
                    <a:pt x="1024" y="362"/>
                    <a:pt x="1031" y="327"/>
                    <a:pt x="1045" y="295"/>
                  </a:cubicBezTo>
                  <a:cubicBezTo>
                    <a:pt x="1047" y="279"/>
                    <a:pt x="1051" y="264"/>
                    <a:pt x="1057" y="249"/>
                  </a:cubicBezTo>
                  <a:cubicBezTo>
                    <a:pt x="1061" y="223"/>
                    <a:pt x="1070" y="196"/>
                    <a:pt x="1076" y="170"/>
                  </a:cubicBezTo>
                  <a:cubicBezTo>
                    <a:pt x="1081" y="113"/>
                    <a:pt x="1085" y="59"/>
                    <a:pt x="1085"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97" name="Freeform 120"/>
            <p:cNvSpPr>
              <a:spLocks/>
            </p:cNvSpPr>
            <p:nvPr/>
          </p:nvSpPr>
          <p:spPr bwMode="auto">
            <a:xfrm>
              <a:off x="2918" y="3770"/>
              <a:ext cx="728" cy="1040"/>
            </a:xfrm>
            <a:custGeom>
              <a:avLst/>
              <a:gdLst/>
              <a:ahLst/>
              <a:cxnLst>
                <a:cxn ang="0">
                  <a:pos x="0" y="888"/>
                </a:cxn>
                <a:cxn ang="0">
                  <a:pos x="17" y="900"/>
                </a:cxn>
                <a:cxn ang="0">
                  <a:pos x="56" y="941"/>
                </a:cxn>
                <a:cxn ang="0">
                  <a:pos x="68" y="953"/>
                </a:cxn>
                <a:cxn ang="0">
                  <a:pos x="84" y="972"/>
                </a:cxn>
                <a:cxn ang="0">
                  <a:pos x="140" y="1006"/>
                </a:cxn>
                <a:cxn ang="0">
                  <a:pos x="173" y="1020"/>
                </a:cxn>
                <a:cxn ang="0">
                  <a:pos x="221" y="1040"/>
                </a:cxn>
                <a:cxn ang="0">
                  <a:pos x="346" y="1037"/>
                </a:cxn>
                <a:cxn ang="0">
                  <a:pos x="399" y="1006"/>
                </a:cxn>
                <a:cxn ang="0">
                  <a:pos x="428" y="989"/>
                </a:cxn>
                <a:cxn ang="0">
                  <a:pos x="444" y="980"/>
                </a:cxn>
                <a:cxn ang="0">
                  <a:pos x="452" y="975"/>
                </a:cxn>
                <a:cxn ang="0">
                  <a:pos x="476" y="951"/>
                </a:cxn>
                <a:cxn ang="0">
                  <a:pos x="514" y="893"/>
                </a:cxn>
                <a:cxn ang="0">
                  <a:pos x="543" y="860"/>
                </a:cxn>
                <a:cxn ang="0">
                  <a:pos x="579" y="809"/>
                </a:cxn>
                <a:cxn ang="0">
                  <a:pos x="591" y="788"/>
                </a:cxn>
                <a:cxn ang="0">
                  <a:pos x="603" y="759"/>
                </a:cxn>
                <a:cxn ang="0">
                  <a:pos x="615" y="735"/>
                </a:cxn>
                <a:cxn ang="0">
                  <a:pos x="646" y="660"/>
                </a:cxn>
                <a:cxn ang="0">
                  <a:pos x="682" y="560"/>
                </a:cxn>
                <a:cxn ang="0">
                  <a:pos x="694" y="488"/>
                </a:cxn>
                <a:cxn ang="0">
                  <a:pos x="711" y="430"/>
                </a:cxn>
                <a:cxn ang="0">
                  <a:pos x="716" y="404"/>
                </a:cxn>
                <a:cxn ang="0">
                  <a:pos x="725" y="336"/>
                </a:cxn>
                <a:cxn ang="0">
                  <a:pos x="728" y="0"/>
                </a:cxn>
              </a:cxnLst>
              <a:rect l="0" t="0" r="r" b="b"/>
              <a:pathLst>
                <a:path w="728" h="1040">
                  <a:moveTo>
                    <a:pt x="0" y="888"/>
                  </a:moveTo>
                  <a:cubicBezTo>
                    <a:pt x="11" y="892"/>
                    <a:pt x="6" y="897"/>
                    <a:pt x="17" y="900"/>
                  </a:cubicBezTo>
                  <a:cubicBezTo>
                    <a:pt x="29" y="913"/>
                    <a:pt x="41" y="932"/>
                    <a:pt x="56" y="941"/>
                  </a:cubicBezTo>
                  <a:cubicBezTo>
                    <a:pt x="70" y="966"/>
                    <a:pt x="48" y="929"/>
                    <a:pt x="68" y="953"/>
                  </a:cubicBezTo>
                  <a:cubicBezTo>
                    <a:pt x="87" y="975"/>
                    <a:pt x="68" y="963"/>
                    <a:pt x="84" y="972"/>
                  </a:cubicBezTo>
                  <a:cubicBezTo>
                    <a:pt x="93" y="986"/>
                    <a:pt x="123" y="1002"/>
                    <a:pt x="140" y="1006"/>
                  </a:cubicBezTo>
                  <a:cubicBezTo>
                    <a:pt x="150" y="1013"/>
                    <a:pt x="161" y="1017"/>
                    <a:pt x="173" y="1020"/>
                  </a:cubicBezTo>
                  <a:cubicBezTo>
                    <a:pt x="188" y="1031"/>
                    <a:pt x="204" y="1034"/>
                    <a:pt x="221" y="1040"/>
                  </a:cubicBezTo>
                  <a:cubicBezTo>
                    <a:pt x="263" y="1039"/>
                    <a:pt x="304" y="1039"/>
                    <a:pt x="346" y="1037"/>
                  </a:cubicBezTo>
                  <a:cubicBezTo>
                    <a:pt x="367" y="1036"/>
                    <a:pt x="380" y="1011"/>
                    <a:pt x="399" y="1006"/>
                  </a:cubicBezTo>
                  <a:cubicBezTo>
                    <a:pt x="408" y="1000"/>
                    <a:pt x="418" y="995"/>
                    <a:pt x="428" y="989"/>
                  </a:cubicBezTo>
                  <a:cubicBezTo>
                    <a:pt x="433" y="986"/>
                    <a:pt x="439" y="983"/>
                    <a:pt x="444" y="980"/>
                  </a:cubicBezTo>
                  <a:cubicBezTo>
                    <a:pt x="447" y="978"/>
                    <a:pt x="452" y="975"/>
                    <a:pt x="452" y="975"/>
                  </a:cubicBezTo>
                  <a:cubicBezTo>
                    <a:pt x="457" y="966"/>
                    <a:pt x="467" y="957"/>
                    <a:pt x="476" y="951"/>
                  </a:cubicBezTo>
                  <a:cubicBezTo>
                    <a:pt x="488" y="931"/>
                    <a:pt x="501" y="912"/>
                    <a:pt x="514" y="893"/>
                  </a:cubicBezTo>
                  <a:cubicBezTo>
                    <a:pt x="518" y="879"/>
                    <a:pt x="534" y="872"/>
                    <a:pt x="543" y="860"/>
                  </a:cubicBezTo>
                  <a:cubicBezTo>
                    <a:pt x="555" y="843"/>
                    <a:pt x="567" y="826"/>
                    <a:pt x="579" y="809"/>
                  </a:cubicBezTo>
                  <a:cubicBezTo>
                    <a:pt x="581" y="801"/>
                    <a:pt x="591" y="788"/>
                    <a:pt x="591" y="788"/>
                  </a:cubicBezTo>
                  <a:cubicBezTo>
                    <a:pt x="594" y="778"/>
                    <a:pt x="597" y="768"/>
                    <a:pt x="603" y="759"/>
                  </a:cubicBezTo>
                  <a:cubicBezTo>
                    <a:pt x="606" y="750"/>
                    <a:pt x="610" y="743"/>
                    <a:pt x="615" y="735"/>
                  </a:cubicBezTo>
                  <a:cubicBezTo>
                    <a:pt x="622" y="709"/>
                    <a:pt x="632" y="683"/>
                    <a:pt x="646" y="660"/>
                  </a:cubicBezTo>
                  <a:cubicBezTo>
                    <a:pt x="656" y="626"/>
                    <a:pt x="674" y="595"/>
                    <a:pt x="682" y="560"/>
                  </a:cubicBezTo>
                  <a:cubicBezTo>
                    <a:pt x="688" y="536"/>
                    <a:pt x="688" y="512"/>
                    <a:pt x="694" y="488"/>
                  </a:cubicBezTo>
                  <a:cubicBezTo>
                    <a:pt x="699" y="469"/>
                    <a:pt x="707" y="450"/>
                    <a:pt x="711" y="430"/>
                  </a:cubicBezTo>
                  <a:cubicBezTo>
                    <a:pt x="713" y="421"/>
                    <a:pt x="716" y="404"/>
                    <a:pt x="716" y="404"/>
                  </a:cubicBezTo>
                  <a:cubicBezTo>
                    <a:pt x="718" y="381"/>
                    <a:pt x="722" y="359"/>
                    <a:pt x="725" y="336"/>
                  </a:cubicBezTo>
                  <a:cubicBezTo>
                    <a:pt x="728" y="222"/>
                    <a:pt x="728" y="114"/>
                    <a:pt x="728"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98" name="Freeform 121"/>
            <p:cNvSpPr>
              <a:spLocks/>
            </p:cNvSpPr>
            <p:nvPr/>
          </p:nvSpPr>
          <p:spPr bwMode="auto">
            <a:xfrm>
              <a:off x="3664" y="2086"/>
              <a:ext cx="421" cy="1738"/>
            </a:xfrm>
            <a:custGeom>
              <a:avLst/>
              <a:gdLst/>
              <a:ahLst/>
              <a:cxnLst>
                <a:cxn ang="0">
                  <a:pos x="0" y="1738"/>
                </a:cxn>
                <a:cxn ang="0">
                  <a:pos x="29" y="1728"/>
                </a:cxn>
                <a:cxn ang="0">
                  <a:pos x="83" y="1690"/>
                </a:cxn>
                <a:cxn ang="0">
                  <a:pos x="138" y="1642"/>
                </a:cxn>
                <a:cxn ang="0">
                  <a:pos x="198" y="1552"/>
                </a:cxn>
                <a:cxn ang="0">
                  <a:pos x="211" y="1520"/>
                </a:cxn>
                <a:cxn ang="0">
                  <a:pos x="224" y="1504"/>
                </a:cxn>
                <a:cxn ang="0">
                  <a:pos x="250" y="1456"/>
                </a:cxn>
                <a:cxn ang="0">
                  <a:pos x="285" y="1386"/>
                </a:cxn>
                <a:cxn ang="0">
                  <a:pos x="330" y="1252"/>
                </a:cxn>
                <a:cxn ang="0">
                  <a:pos x="365" y="1136"/>
                </a:cxn>
                <a:cxn ang="0">
                  <a:pos x="374" y="1101"/>
                </a:cxn>
                <a:cxn ang="0">
                  <a:pos x="394" y="944"/>
                </a:cxn>
                <a:cxn ang="0">
                  <a:pos x="403" y="839"/>
                </a:cxn>
                <a:cxn ang="0">
                  <a:pos x="381" y="420"/>
                </a:cxn>
                <a:cxn ang="0">
                  <a:pos x="358" y="320"/>
                </a:cxn>
                <a:cxn ang="0">
                  <a:pos x="326" y="215"/>
                </a:cxn>
                <a:cxn ang="0">
                  <a:pos x="282" y="80"/>
                </a:cxn>
                <a:cxn ang="0">
                  <a:pos x="250" y="0"/>
                </a:cxn>
              </a:cxnLst>
              <a:rect l="0" t="0" r="r" b="b"/>
              <a:pathLst>
                <a:path w="421" h="1738">
                  <a:moveTo>
                    <a:pt x="0" y="1738"/>
                  </a:moveTo>
                  <a:cubicBezTo>
                    <a:pt x="10" y="1735"/>
                    <a:pt x="19" y="1732"/>
                    <a:pt x="29" y="1728"/>
                  </a:cubicBezTo>
                  <a:cubicBezTo>
                    <a:pt x="44" y="1713"/>
                    <a:pt x="66" y="1705"/>
                    <a:pt x="83" y="1690"/>
                  </a:cubicBezTo>
                  <a:cubicBezTo>
                    <a:pt x="101" y="1674"/>
                    <a:pt x="117" y="1654"/>
                    <a:pt x="138" y="1642"/>
                  </a:cubicBezTo>
                  <a:cubicBezTo>
                    <a:pt x="157" y="1611"/>
                    <a:pt x="183" y="1586"/>
                    <a:pt x="198" y="1552"/>
                  </a:cubicBezTo>
                  <a:cubicBezTo>
                    <a:pt x="203" y="1542"/>
                    <a:pt x="205" y="1529"/>
                    <a:pt x="211" y="1520"/>
                  </a:cubicBezTo>
                  <a:cubicBezTo>
                    <a:pt x="226" y="1498"/>
                    <a:pt x="210" y="1534"/>
                    <a:pt x="224" y="1504"/>
                  </a:cubicBezTo>
                  <a:cubicBezTo>
                    <a:pt x="232" y="1487"/>
                    <a:pt x="236" y="1470"/>
                    <a:pt x="250" y="1456"/>
                  </a:cubicBezTo>
                  <a:cubicBezTo>
                    <a:pt x="258" y="1433"/>
                    <a:pt x="271" y="1406"/>
                    <a:pt x="285" y="1386"/>
                  </a:cubicBezTo>
                  <a:cubicBezTo>
                    <a:pt x="299" y="1341"/>
                    <a:pt x="317" y="1298"/>
                    <a:pt x="330" y="1252"/>
                  </a:cubicBezTo>
                  <a:cubicBezTo>
                    <a:pt x="341" y="1213"/>
                    <a:pt x="346" y="1172"/>
                    <a:pt x="365" y="1136"/>
                  </a:cubicBezTo>
                  <a:cubicBezTo>
                    <a:pt x="368" y="1124"/>
                    <a:pt x="371" y="1113"/>
                    <a:pt x="374" y="1101"/>
                  </a:cubicBezTo>
                  <a:cubicBezTo>
                    <a:pt x="378" y="1048"/>
                    <a:pt x="385" y="997"/>
                    <a:pt x="394" y="944"/>
                  </a:cubicBezTo>
                  <a:cubicBezTo>
                    <a:pt x="397" y="909"/>
                    <a:pt x="399" y="874"/>
                    <a:pt x="403" y="839"/>
                  </a:cubicBezTo>
                  <a:cubicBezTo>
                    <a:pt x="402" y="764"/>
                    <a:pt x="421" y="541"/>
                    <a:pt x="381" y="420"/>
                  </a:cubicBezTo>
                  <a:cubicBezTo>
                    <a:pt x="379" y="387"/>
                    <a:pt x="378" y="349"/>
                    <a:pt x="358" y="320"/>
                  </a:cubicBezTo>
                  <a:cubicBezTo>
                    <a:pt x="349" y="285"/>
                    <a:pt x="337" y="250"/>
                    <a:pt x="326" y="215"/>
                  </a:cubicBezTo>
                  <a:cubicBezTo>
                    <a:pt x="312" y="171"/>
                    <a:pt x="306" y="120"/>
                    <a:pt x="282" y="80"/>
                  </a:cubicBezTo>
                  <a:cubicBezTo>
                    <a:pt x="275" y="52"/>
                    <a:pt x="261" y="26"/>
                    <a:pt x="250"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00" name="Freeform 122"/>
            <p:cNvSpPr>
              <a:spLocks/>
            </p:cNvSpPr>
            <p:nvPr/>
          </p:nvSpPr>
          <p:spPr bwMode="auto">
            <a:xfrm>
              <a:off x="3616" y="947"/>
              <a:ext cx="352" cy="1200"/>
            </a:xfrm>
            <a:custGeom>
              <a:avLst/>
              <a:gdLst/>
              <a:ahLst/>
              <a:cxnLst>
                <a:cxn ang="0">
                  <a:pos x="336" y="1200"/>
                </a:cxn>
                <a:cxn ang="0">
                  <a:pos x="352" y="1031"/>
                </a:cxn>
                <a:cxn ang="0">
                  <a:pos x="346" y="704"/>
                </a:cxn>
                <a:cxn ang="0">
                  <a:pos x="333" y="634"/>
                </a:cxn>
                <a:cxn ang="0">
                  <a:pos x="326" y="560"/>
                </a:cxn>
                <a:cxn ang="0">
                  <a:pos x="291" y="439"/>
                </a:cxn>
                <a:cxn ang="0">
                  <a:pos x="256" y="330"/>
                </a:cxn>
                <a:cxn ang="0">
                  <a:pos x="243" y="304"/>
                </a:cxn>
                <a:cxn ang="0">
                  <a:pos x="230" y="275"/>
                </a:cxn>
                <a:cxn ang="0">
                  <a:pos x="208" y="224"/>
                </a:cxn>
                <a:cxn ang="0">
                  <a:pos x="166" y="163"/>
                </a:cxn>
                <a:cxn ang="0">
                  <a:pos x="128" y="112"/>
                </a:cxn>
                <a:cxn ang="0">
                  <a:pos x="51" y="32"/>
                </a:cxn>
                <a:cxn ang="0">
                  <a:pos x="0" y="0"/>
                </a:cxn>
              </a:cxnLst>
              <a:rect l="0" t="0" r="r" b="b"/>
              <a:pathLst>
                <a:path w="352" h="1200">
                  <a:moveTo>
                    <a:pt x="336" y="1200"/>
                  </a:moveTo>
                  <a:cubicBezTo>
                    <a:pt x="317" y="1142"/>
                    <a:pt x="345" y="1087"/>
                    <a:pt x="352" y="1031"/>
                  </a:cubicBezTo>
                  <a:cubicBezTo>
                    <a:pt x="350" y="922"/>
                    <a:pt x="349" y="813"/>
                    <a:pt x="346" y="704"/>
                  </a:cubicBezTo>
                  <a:cubicBezTo>
                    <a:pt x="345" y="680"/>
                    <a:pt x="333" y="634"/>
                    <a:pt x="333" y="634"/>
                  </a:cubicBezTo>
                  <a:cubicBezTo>
                    <a:pt x="332" y="619"/>
                    <a:pt x="328" y="574"/>
                    <a:pt x="326" y="560"/>
                  </a:cubicBezTo>
                  <a:cubicBezTo>
                    <a:pt x="320" y="519"/>
                    <a:pt x="301" y="479"/>
                    <a:pt x="291" y="439"/>
                  </a:cubicBezTo>
                  <a:cubicBezTo>
                    <a:pt x="282" y="404"/>
                    <a:pt x="276" y="360"/>
                    <a:pt x="256" y="330"/>
                  </a:cubicBezTo>
                  <a:cubicBezTo>
                    <a:pt x="249" y="308"/>
                    <a:pt x="255" y="316"/>
                    <a:pt x="243" y="304"/>
                  </a:cubicBezTo>
                  <a:cubicBezTo>
                    <a:pt x="239" y="293"/>
                    <a:pt x="237" y="285"/>
                    <a:pt x="230" y="275"/>
                  </a:cubicBezTo>
                  <a:cubicBezTo>
                    <a:pt x="227" y="258"/>
                    <a:pt x="220" y="238"/>
                    <a:pt x="208" y="224"/>
                  </a:cubicBezTo>
                  <a:cubicBezTo>
                    <a:pt x="201" y="204"/>
                    <a:pt x="181" y="178"/>
                    <a:pt x="166" y="163"/>
                  </a:cubicBezTo>
                  <a:cubicBezTo>
                    <a:pt x="159" y="141"/>
                    <a:pt x="141" y="130"/>
                    <a:pt x="128" y="112"/>
                  </a:cubicBezTo>
                  <a:cubicBezTo>
                    <a:pt x="108" y="85"/>
                    <a:pt x="79" y="51"/>
                    <a:pt x="51" y="32"/>
                  </a:cubicBezTo>
                  <a:cubicBezTo>
                    <a:pt x="46" y="28"/>
                    <a:pt x="4" y="0"/>
                    <a:pt x="0" y="0"/>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02" name="Freeform 123"/>
            <p:cNvSpPr>
              <a:spLocks/>
            </p:cNvSpPr>
            <p:nvPr/>
          </p:nvSpPr>
          <p:spPr bwMode="auto">
            <a:xfrm>
              <a:off x="2837" y="291"/>
              <a:ext cx="787" cy="710"/>
            </a:xfrm>
            <a:custGeom>
              <a:avLst/>
              <a:gdLst/>
              <a:ahLst/>
              <a:cxnLst>
                <a:cxn ang="0">
                  <a:pos x="787" y="710"/>
                </a:cxn>
                <a:cxn ang="0">
                  <a:pos x="777" y="681"/>
                </a:cxn>
                <a:cxn ang="0">
                  <a:pos x="770" y="640"/>
                </a:cxn>
                <a:cxn ang="0">
                  <a:pos x="768" y="599"/>
                </a:cxn>
                <a:cxn ang="0">
                  <a:pos x="763" y="575"/>
                </a:cxn>
                <a:cxn ang="0">
                  <a:pos x="734" y="463"/>
                </a:cxn>
                <a:cxn ang="0">
                  <a:pos x="715" y="410"/>
                </a:cxn>
                <a:cxn ang="0">
                  <a:pos x="705" y="386"/>
                </a:cxn>
                <a:cxn ang="0">
                  <a:pos x="660" y="268"/>
                </a:cxn>
                <a:cxn ang="0">
                  <a:pos x="641" y="237"/>
                </a:cxn>
                <a:cxn ang="0">
                  <a:pos x="573" y="153"/>
                </a:cxn>
                <a:cxn ang="0">
                  <a:pos x="537" y="112"/>
                </a:cxn>
                <a:cxn ang="0">
                  <a:pos x="463" y="43"/>
                </a:cxn>
                <a:cxn ang="0">
                  <a:pos x="427" y="23"/>
                </a:cxn>
                <a:cxn ang="0">
                  <a:pos x="381" y="21"/>
                </a:cxn>
                <a:cxn ang="0">
                  <a:pos x="257" y="28"/>
                </a:cxn>
                <a:cxn ang="0">
                  <a:pos x="242" y="35"/>
                </a:cxn>
                <a:cxn ang="0">
                  <a:pos x="194" y="64"/>
                </a:cxn>
                <a:cxn ang="0">
                  <a:pos x="173" y="74"/>
                </a:cxn>
                <a:cxn ang="0">
                  <a:pos x="158" y="83"/>
                </a:cxn>
                <a:cxn ang="0">
                  <a:pos x="115" y="134"/>
                </a:cxn>
                <a:cxn ang="0">
                  <a:pos x="55" y="259"/>
                </a:cxn>
                <a:cxn ang="0">
                  <a:pos x="33" y="297"/>
                </a:cxn>
                <a:cxn ang="0">
                  <a:pos x="19" y="326"/>
                </a:cxn>
                <a:cxn ang="0">
                  <a:pos x="12" y="347"/>
                </a:cxn>
                <a:cxn ang="0">
                  <a:pos x="5" y="398"/>
                </a:cxn>
                <a:cxn ang="0">
                  <a:pos x="0" y="419"/>
                </a:cxn>
              </a:cxnLst>
              <a:rect l="0" t="0" r="r" b="b"/>
              <a:pathLst>
                <a:path w="787" h="710">
                  <a:moveTo>
                    <a:pt x="787" y="710"/>
                  </a:moveTo>
                  <a:cubicBezTo>
                    <a:pt x="784" y="700"/>
                    <a:pt x="781" y="690"/>
                    <a:pt x="777" y="681"/>
                  </a:cubicBezTo>
                  <a:cubicBezTo>
                    <a:pt x="775" y="667"/>
                    <a:pt x="773" y="654"/>
                    <a:pt x="770" y="640"/>
                  </a:cubicBezTo>
                  <a:cubicBezTo>
                    <a:pt x="769" y="626"/>
                    <a:pt x="769" y="613"/>
                    <a:pt x="768" y="599"/>
                  </a:cubicBezTo>
                  <a:cubicBezTo>
                    <a:pt x="767" y="591"/>
                    <a:pt x="763" y="575"/>
                    <a:pt x="763" y="575"/>
                  </a:cubicBezTo>
                  <a:cubicBezTo>
                    <a:pt x="761" y="547"/>
                    <a:pt x="751" y="487"/>
                    <a:pt x="734" y="463"/>
                  </a:cubicBezTo>
                  <a:cubicBezTo>
                    <a:pt x="730" y="445"/>
                    <a:pt x="725" y="425"/>
                    <a:pt x="715" y="410"/>
                  </a:cubicBezTo>
                  <a:cubicBezTo>
                    <a:pt x="713" y="400"/>
                    <a:pt x="711" y="394"/>
                    <a:pt x="705" y="386"/>
                  </a:cubicBezTo>
                  <a:cubicBezTo>
                    <a:pt x="699" y="356"/>
                    <a:pt x="681" y="289"/>
                    <a:pt x="660" y="268"/>
                  </a:cubicBezTo>
                  <a:cubicBezTo>
                    <a:pt x="654" y="253"/>
                    <a:pt x="652" y="248"/>
                    <a:pt x="641" y="237"/>
                  </a:cubicBezTo>
                  <a:cubicBezTo>
                    <a:pt x="629" y="208"/>
                    <a:pt x="600" y="170"/>
                    <a:pt x="573" y="153"/>
                  </a:cubicBezTo>
                  <a:cubicBezTo>
                    <a:pt x="564" y="137"/>
                    <a:pt x="547" y="127"/>
                    <a:pt x="537" y="112"/>
                  </a:cubicBezTo>
                  <a:cubicBezTo>
                    <a:pt x="528" y="79"/>
                    <a:pt x="490" y="60"/>
                    <a:pt x="463" y="43"/>
                  </a:cubicBezTo>
                  <a:cubicBezTo>
                    <a:pt x="454" y="37"/>
                    <a:pt x="437" y="24"/>
                    <a:pt x="427" y="23"/>
                  </a:cubicBezTo>
                  <a:cubicBezTo>
                    <a:pt x="412" y="22"/>
                    <a:pt x="396" y="22"/>
                    <a:pt x="381" y="21"/>
                  </a:cubicBezTo>
                  <a:cubicBezTo>
                    <a:pt x="223" y="24"/>
                    <a:pt x="299" y="0"/>
                    <a:pt x="257" y="28"/>
                  </a:cubicBezTo>
                  <a:cubicBezTo>
                    <a:pt x="248" y="34"/>
                    <a:pt x="251" y="32"/>
                    <a:pt x="242" y="35"/>
                  </a:cubicBezTo>
                  <a:cubicBezTo>
                    <a:pt x="233" y="50"/>
                    <a:pt x="211" y="59"/>
                    <a:pt x="194" y="64"/>
                  </a:cubicBezTo>
                  <a:cubicBezTo>
                    <a:pt x="187" y="69"/>
                    <a:pt x="181" y="70"/>
                    <a:pt x="173" y="74"/>
                  </a:cubicBezTo>
                  <a:cubicBezTo>
                    <a:pt x="168" y="77"/>
                    <a:pt x="158" y="83"/>
                    <a:pt x="158" y="83"/>
                  </a:cubicBezTo>
                  <a:cubicBezTo>
                    <a:pt x="148" y="100"/>
                    <a:pt x="129" y="120"/>
                    <a:pt x="115" y="134"/>
                  </a:cubicBezTo>
                  <a:cubicBezTo>
                    <a:pt x="105" y="177"/>
                    <a:pt x="78" y="222"/>
                    <a:pt x="55" y="259"/>
                  </a:cubicBezTo>
                  <a:cubicBezTo>
                    <a:pt x="51" y="274"/>
                    <a:pt x="42" y="285"/>
                    <a:pt x="33" y="297"/>
                  </a:cubicBezTo>
                  <a:cubicBezTo>
                    <a:pt x="30" y="307"/>
                    <a:pt x="25" y="318"/>
                    <a:pt x="19" y="326"/>
                  </a:cubicBezTo>
                  <a:cubicBezTo>
                    <a:pt x="17" y="333"/>
                    <a:pt x="14" y="340"/>
                    <a:pt x="12" y="347"/>
                  </a:cubicBezTo>
                  <a:cubicBezTo>
                    <a:pt x="10" y="365"/>
                    <a:pt x="9" y="381"/>
                    <a:pt x="5" y="398"/>
                  </a:cubicBezTo>
                  <a:cubicBezTo>
                    <a:pt x="3" y="405"/>
                    <a:pt x="0" y="419"/>
                    <a:pt x="0" y="419"/>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04" name="Freeform 124"/>
            <p:cNvSpPr>
              <a:spLocks/>
            </p:cNvSpPr>
            <p:nvPr/>
          </p:nvSpPr>
          <p:spPr bwMode="auto">
            <a:xfrm>
              <a:off x="2232" y="339"/>
              <a:ext cx="638" cy="511"/>
            </a:xfrm>
            <a:custGeom>
              <a:avLst/>
              <a:gdLst/>
              <a:ahLst/>
              <a:cxnLst>
                <a:cxn ang="0">
                  <a:pos x="638" y="273"/>
                </a:cxn>
                <a:cxn ang="0">
                  <a:pos x="622" y="254"/>
                </a:cxn>
                <a:cxn ang="0">
                  <a:pos x="578" y="196"/>
                </a:cxn>
                <a:cxn ang="0">
                  <a:pos x="518" y="112"/>
                </a:cxn>
                <a:cxn ang="0">
                  <a:pos x="470" y="62"/>
                </a:cxn>
                <a:cxn ang="0">
                  <a:pos x="458" y="47"/>
                </a:cxn>
                <a:cxn ang="0">
                  <a:pos x="389" y="9"/>
                </a:cxn>
                <a:cxn ang="0">
                  <a:pos x="238" y="16"/>
                </a:cxn>
                <a:cxn ang="0">
                  <a:pos x="192" y="38"/>
                </a:cxn>
                <a:cxn ang="0">
                  <a:pos x="170" y="55"/>
                </a:cxn>
                <a:cxn ang="0">
                  <a:pos x="132" y="95"/>
                </a:cxn>
                <a:cxn ang="0">
                  <a:pos x="115" y="117"/>
                </a:cxn>
                <a:cxn ang="0">
                  <a:pos x="98" y="146"/>
                </a:cxn>
                <a:cxn ang="0">
                  <a:pos x="55" y="235"/>
                </a:cxn>
                <a:cxn ang="0">
                  <a:pos x="31" y="287"/>
                </a:cxn>
                <a:cxn ang="0">
                  <a:pos x="14" y="347"/>
                </a:cxn>
                <a:cxn ang="0">
                  <a:pos x="0" y="511"/>
                </a:cxn>
              </a:cxnLst>
              <a:rect l="0" t="0" r="r" b="b"/>
              <a:pathLst>
                <a:path w="638" h="511">
                  <a:moveTo>
                    <a:pt x="638" y="273"/>
                  </a:moveTo>
                  <a:cubicBezTo>
                    <a:pt x="635" y="263"/>
                    <a:pt x="629" y="261"/>
                    <a:pt x="622" y="254"/>
                  </a:cubicBezTo>
                  <a:cubicBezTo>
                    <a:pt x="605" y="237"/>
                    <a:pt x="592" y="215"/>
                    <a:pt x="578" y="196"/>
                  </a:cubicBezTo>
                  <a:cubicBezTo>
                    <a:pt x="571" y="173"/>
                    <a:pt x="539" y="125"/>
                    <a:pt x="518" y="112"/>
                  </a:cubicBezTo>
                  <a:cubicBezTo>
                    <a:pt x="507" y="92"/>
                    <a:pt x="487" y="76"/>
                    <a:pt x="470" y="62"/>
                  </a:cubicBezTo>
                  <a:cubicBezTo>
                    <a:pt x="449" y="45"/>
                    <a:pt x="476" y="65"/>
                    <a:pt x="458" y="47"/>
                  </a:cubicBezTo>
                  <a:cubicBezTo>
                    <a:pt x="440" y="29"/>
                    <a:pt x="414" y="16"/>
                    <a:pt x="389" y="9"/>
                  </a:cubicBezTo>
                  <a:cubicBezTo>
                    <a:pt x="270" y="11"/>
                    <a:pt x="294" y="0"/>
                    <a:pt x="238" y="16"/>
                  </a:cubicBezTo>
                  <a:cubicBezTo>
                    <a:pt x="224" y="25"/>
                    <a:pt x="207" y="31"/>
                    <a:pt x="192" y="38"/>
                  </a:cubicBezTo>
                  <a:cubicBezTo>
                    <a:pt x="185" y="45"/>
                    <a:pt x="178" y="50"/>
                    <a:pt x="170" y="55"/>
                  </a:cubicBezTo>
                  <a:cubicBezTo>
                    <a:pt x="161" y="71"/>
                    <a:pt x="145" y="82"/>
                    <a:pt x="132" y="95"/>
                  </a:cubicBezTo>
                  <a:cubicBezTo>
                    <a:pt x="125" y="102"/>
                    <a:pt x="115" y="117"/>
                    <a:pt x="115" y="117"/>
                  </a:cubicBezTo>
                  <a:cubicBezTo>
                    <a:pt x="112" y="127"/>
                    <a:pt x="104" y="137"/>
                    <a:pt x="98" y="146"/>
                  </a:cubicBezTo>
                  <a:cubicBezTo>
                    <a:pt x="90" y="176"/>
                    <a:pt x="71" y="209"/>
                    <a:pt x="55" y="235"/>
                  </a:cubicBezTo>
                  <a:cubicBezTo>
                    <a:pt x="50" y="252"/>
                    <a:pt x="41" y="273"/>
                    <a:pt x="31" y="287"/>
                  </a:cubicBezTo>
                  <a:cubicBezTo>
                    <a:pt x="27" y="307"/>
                    <a:pt x="22" y="328"/>
                    <a:pt x="14" y="347"/>
                  </a:cubicBezTo>
                  <a:cubicBezTo>
                    <a:pt x="3" y="402"/>
                    <a:pt x="0" y="455"/>
                    <a:pt x="0" y="511"/>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06" name="Freeform 125"/>
            <p:cNvSpPr>
              <a:spLocks/>
            </p:cNvSpPr>
            <p:nvPr/>
          </p:nvSpPr>
          <p:spPr bwMode="auto">
            <a:xfrm>
              <a:off x="1514" y="521"/>
              <a:ext cx="720" cy="533"/>
            </a:xfrm>
            <a:custGeom>
              <a:avLst/>
              <a:gdLst/>
              <a:ahLst/>
              <a:cxnLst>
                <a:cxn ang="0">
                  <a:pos x="720" y="242"/>
                </a:cxn>
                <a:cxn ang="0">
                  <a:pos x="694" y="211"/>
                </a:cxn>
                <a:cxn ang="0">
                  <a:pos x="684" y="201"/>
                </a:cxn>
                <a:cxn ang="0">
                  <a:pos x="682" y="194"/>
                </a:cxn>
                <a:cxn ang="0">
                  <a:pos x="675" y="189"/>
                </a:cxn>
                <a:cxn ang="0">
                  <a:pos x="670" y="182"/>
                </a:cxn>
                <a:cxn ang="0">
                  <a:pos x="651" y="156"/>
                </a:cxn>
                <a:cxn ang="0">
                  <a:pos x="622" y="117"/>
                </a:cxn>
                <a:cxn ang="0">
                  <a:pos x="598" y="98"/>
                </a:cxn>
                <a:cxn ang="0">
                  <a:pos x="579" y="81"/>
                </a:cxn>
                <a:cxn ang="0">
                  <a:pos x="521" y="31"/>
                </a:cxn>
                <a:cxn ang="0">
                  <a:pos x="466" y="5"/>
                </a:cxn>
                <a:cxn ang="0">
                  <a:pos x="288" y="14"/>
                </a:cxn>
                <a:cxn ang="0">
                  <a:pos x="248" y="33"/>
                </a:cxn>
                <a:cxn ang="0">
                  <a:pos x="226" y="43"/>
                </a:cxn>
                <a:cxn ang="0">
                  <a:pos x="195" y="62"/>
                </a:cxn>
                <a:cxn ang="0">
                  <a:pos x="161" y="93"/>
                </a:cxn>
                <a:cxn ang="0">
                  <a:pos x="130" y="127"/>
                </a:cxn>
                <a:cxn ang="0">
                  <a:pos x="118" y="149"/>
                </a:cxn>
                <a:cxn ang="0">
                  <a:pos x="101" y="185"/>
                </a:cxn>
                <a:cxn ang="0">
                  <a:pos x="89" y="206"/>
                </a:cxn>
                <a:cxn ang="0">
                  <a:pos x="82" y="223"/>
                </a:cxn>
                <a:cxn ang="0">
                  <a:pos x="72" y="237"/>
                </a:cxn>
                <a:cxn ang="0">
                  <a:pos x="63" y="259"/>
                </a:cxn>
                <a:cxn ang="0">
                  <a:pos x="53" y="273"/>
                </a:cxn>
                <a:cxn ang="0">
                  <a:pos x="36" y="319"/>
                </a:cxn>
                <a:cxn ang="0">
                  <a:pos x="22" y="369"/>
                </a:cxn>
                <a:cxn ang="0">
                  <a:pos x="10" y="487"/>
                </a:cxn>
                <a:cxn ang="0">
                  <a:pos x="0" y="533"/>
                </a:cxn>
              </a:cxnLst>
              <a:rect l="0" t="0" r="r" b="b"/>
              <a:pathLst>
                <a:path w="720" h="533">
                  <a:moveTo>
                    <a:pt x="720" y="242"/>
                  </a:moveTo>
                  <a:cubicBezTo>
                    <a:pt x="716" y="229"/>
                    <a:pt x="705" y="219"/>
                    <a:pt x="694" y="211"/>
                  </a:cubicBezTo>
                  <a:cubicBezTo>
                    <a:pt x="689" y="194"/>
                    <a:pt x="697" y="214"/>
                    <a:pt x="684" y="201"/>
                  </a:cubicBezTo>
                  <a:cubicBezTo>
                    <a:pt x="682" y="199"/>
                    <a:pt x="683" y="196"/>
                    <a:pt x="682" y="194"/>
                  </a:cubicBezTo>
                  <a:cubicBezTo>
                    <a:pt x="680" y="192"/>
                    <a:pt x="677" y="191"/>
                    <a:pt x="675" y="189"/>
                  </a:cubicBezTo>
                  <a:cubicBezTo>
                    <a:pt x="673" y="187"/>
                    <a:pt x="672" y="184"/>
                    <a:pt x="670" y="182"/>
                  </a:cubicBezTo>
                  <a:cubicBezTo>
                    <a:pt x="666" y="169"/>
                    <a:pt x="659" y="164"/>
                    <a:pt x="651" y="156"/>
                  </a:cubicBezTo>
                  <a:cubicBezTo>
                    <a:pt x="640" y="145"/>
                    <a:pt x="632" y="129"/>
                    <a:pt x="622" y="117"/>
                  </a:cubicBezTo>
                  <a:cubicBezTo>
                    <a:pt x="616" y="109"/>
                    <a:pt x="604" y="106"/>
                    <a:pt x="598" y="98"/>
                  </a:cubicBezTo>
                  <a:cubicBezTo>
                    <a:pt x="592" y="90"/>
                    <a:pt x="588" y="85"/>
                    <a:pt x="579" y="81"/>
                  </a:cubicBezTo>
                  <a:cubicBezTo>
                    <a:pt x="568" y="65"/>
                    <a:pt x="539" y="36"/>
                    <a:pt x="521" y="31"/>
                  </a:cubicBezTo>
                  <a:cubicBezTo>
                    <a:pt x="509" y="15"/>
                    <a:pt x="484" y="9"/>
                    <a:pt x="466" y="5"/>
                  </a:cubicBezTo>
                  <a:cubicBezTo>
                    <a:pt x="295" y="7"/>
                    <a:pt x="360" y="0"/>
                    <a:pt x="288" y="14"/>
                  </a:cubicBezTo>
                  <a:cubicBezTo>
                    <a:pt x="278" y="21"/>
                    <a:pt x="260" y="29"/>
                    <a:pt x="248" y="33"/>
                  </a:cubicBezTo>
                  <a:cubicBezTo>
                    <a:pt x="241" y="38"/>
                    <a:pt x="234" y="41"/>
                    <a:pt x="226" y="43"/>
                  </a:cubicBezTo>
                  <a:cubicBezTo>
                    <a:pt x="217" y="50"/>
                    <a:pt x="206" y="59"/>
                    <a:pt x="195" y="62"/>
                  </a:cubicBezTo>
                  <a:cubicBezTo>
                    <a:pt x="182" y="71"/>
                    <a:pt x="174" y="86"/>
                    <a:pt x="161" y="93"/>
                  </a:cubicBezTo>
                  <a:cubicBezTo>
                    <a:pt x="154" y="105"/>
                    <a:pt x="142" y="119"/>
                    <a:pt x="130" y="127"/>
                  </a:cubicBezTo>
                  <a:cubicBezTo>
                    <a:pt x="128" y="136"/>
                    <a:pt x="123" y="141"/>
                    <a:pt x="118" y="149"/>
                  </a:cubicBezTo>
                  <a:cubicBezTo>
                    <a:pt x="115" y="161"/>
                    <a:pt x="107" y="175"/>
                    <a:pt x="101" y="185"/>
                  </a:cubicBezTo>
                  <a:cubicBezTo>
                    <a:pt x="99" y="193"/>
                    <a:pt x="89" y="206"/>
                    <a:pt x="89" y="206"/>
                  </a:cubicBezTo>
                  <a:cubicBezTo>
                    <a:pt x="87" y="214"/>
                    <a:pt x="87" y="215"/>
                    <a:pt x="82" y="223"/>
                  </a:cubicBezTo>
                  <a:cubicBezTo>
                    <a:pt x="79" y="228"/>
                    <a:pt x="72" y="237"/>
                    <a:pt x="72" y="237"/>
                  </a:cubicBezTo>
                  <a:cubicBezTo>
                    <a:pt x="70" y="244"/>
                    <a:pt x="67" y="253"/>
                    <a:pt x="63" y="259"/>
                  </a:cubicBezTo>
                  <a:cubicBezTo>
                    <a:pt x="60" y="264"/>
                    <a:pt x="53" y="273"/>
                    <a:pt x="53" y="273"/>
                  </a:cubicBezTo>
                  <a:cubicBezTo>
                    <a:pt x="50" y="289"/>
                    <a:pt x="45" y="306"/>
                    <a:pt x="36" y="319"/>
                  </a:cubicBezTo>
                  <a:cubicBezTo>
                    <a:pt x="31" y="336"/>
                    <a:pt x="26" y="352"/>
                    <a:pt x="22" y="369"/>
                  </a:cubicBezTo>
                  <a:cubicBezTo>
                    <a:pt x="20" y="408"/>
                    <a:pt x="17" y="449"/>
                    <a:pt x="10" y="487"/>
                  </a:cubicBezTo>
                  <a:cubicBezTo>
                    <a:pt x="7" y="503"/>
                    <a:pt x="0" y="516"/>
                    <a:pt x="0" y="533"/>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11" name="Freeform 126"/>
            <p:cNvSpPr>
              <a:spLocks/>
            </p:cNvSpPr>
            <p:nvPr/>
          </p:nvSpPr>
          <p:spPr bwMode="auto">
            <a:xfrm>
              <a:off x="672" y="879"/>
              <a:ext cx="881" cy="1295"/>
            </a:xfrm>
            <a:custGeom>
              <a:avLst/>
              <a:gdLst/>
              <a:ahLst/>
              <a:cxnLst>
                <a:cxn ang="0">
                  <a:pos x="881" y="167"/>
                </a:cxn>
                <a:cxn ang="0">
                  <a:pos x="847" y="139"/>
                </a:cxn>
                <a:cxn ang="0">
                  <a:pos x="778" y="91"/>
                </a:cxn>
                <a:cxn ang="0">
                  <a:pos x="742" y="69"/>
                </a:cxn>
                <a:cxn ang="0">
                  <a:pos x="547" y="7"/>
                </a:cxn>
                <a:cxn ang="0">
                  <a:pos x="430" y="11"/>
                </a:cxn>
                <a:cxn ang="0">
                  <a:pos x="391" y="28"/>
                </a:cxn>
                <a:cxn ang="0">
                  <a:pos x="370" y="35"/>
                </a:cxn>
                <a:cxn ang="0">
                  <a:pos x="312" y="88"/>
                </a:cxn>
                <a:cxn ang="0">
                  <a:pos x="293" y="107"/>
                </a:cxn>
                <a:cxn ang="0">
                  <a:pos x="254" y="146"/>
                </a:cxn>
                <a:cxn ang="0">
                  <a:pos x="221" y="184"/>
                </a:cxn>
                <a:cxn ang="0">
                  <a:pos x="187" y="230"/>
                </a:cxn>
                <a:cxn ang="0">
                  <a:pos x="180" y="247"/>
                </a:cxn>
                <a:cxn ang="0">
                  <a:pos x="170" y="261"/>
                </a:cxn>
                <a:cxn ang="0">
                  <a:pos x="158" y="283"/>
                </a:cxn>
                <a:cxn ang="0">
                  <a:pos x="144" y="314"/>
                </a:cxn>
                <a:cxn ang="0">
                  <a:pos x="110" y="393"/>
                </a:cxn>
                <a:cxn ang="0">
                  <a:pos x="74" y="496"/>
                </a:cxn>
                <a:cxn ang="0">
                  <a:pos x="58" y="542"/>
                </a:cxn>
                <a:cxn ang="0">
                  <a:pos x="46" y="575"/>
                </a:cxn>
                <a:cxn ang="0">
                  <a:pos x="26" y="647"/>
                </a:cxn>
                <a:cxn ang="0">
                  <a:pos x="10" y="741"/>
                </a:cxn>
                <a:cxn ang="0">
                  <a:pos x="0" y="1295"/>
                </a:cxn>
              </a:cxnLst>
              <a:rect l="0" t="0" r="r" b="b"/>
              <a:pathLst>
                <a:path w="881" h="1295">
                  <a:moveTo>
                    <a:pt x="881" y="167"/>
                  </a:moveTo>
                  <a:cubicBezTo>
                    <a:pt x="875" y="152"/>
                    <a:pt x="861" y="145"/>
                    <a:pt x="847" y="139"/>
                  </a:cubicBezTo>
                  <a:cubicBezTo>
                    <a:pt x="829" y="119"/>
                    <a:pt x="801" y="104"/>
                    <a:pt x="778" y="91"/>
                  </a:cubicBezTo>
                  <a:cubicBezTo>
                    <a:pt x="766" y="84"/>
                    <a:pt x="756" y="73"/>
                    <a:pt x="742" y="69"/>
                  </a:cubicBezTo>
                  <a:cubicBezTo>
                    <a:pt x="674" y="27"/>
                    <a:pt x="630" y="10"/>
                    <a:pt x="547" y="7"/>
                  </a:cubicBezTo>
                  <a:cubicBezTo>
                    <a:pt x="508" y="3"/>
                    <a:pt x="468" y="0"/>
                    <a:pt x="430" y="11"/>
                  </a:cubicBezTo>
                  <a:cubicBezTo>
                    <a:pt x="418" y="19"/>
                    <a:pt x="404" y="23"/>
                    <a:pt x="391" y="28"/>
                  </a:cubicBezTo>
                  <a:cubicBezTo>
                    <a:pt x="384" y="30"/>
                    <a:pt x="370" y="35"/>
                    <a:pt x="370" y="35"/>
                  </a:cubicBezTo>
                  <a:cubicBezTo>
                    <a:pt x="349" y="52"/>
                    <a:pt x="334" y="73"/>
                    <a:pt x="312" y="88"/>
                  </a:cubicBezTo>
                  <a:cubicBezTo>
                    <a:pt x="305" y="93"/>
                    <a:pt x="302" y="102"/>
                    <a:pt x="293" y="107"/>
                  </a:cubicBezTo>
                  <a:cubicBezTo>
                    <a:pt x="285" y="120"/>
                    <a:pt x="267" y="138"/>
                    <a:pt x="254" y="146"/>
                  </a:cubicBezTo>
                  <a:cubicBezTo>
                    <a:pt x="246" y="160"/>
                    <a:pt x="231" y="172"/>
                    <a:pt x="221" y="184"/>
                  </a:cubicBezTo>
                  <a:cubicBezTo>
                    <a:pt x="209" y="198"/>
                    <a:pt x="201" y="216"/>
                    <a:pt x="187" y="230"/>
                  </a:cubicBezTo>
                  <a:cubicBezTo>
                    <a:pt x="185" y="241"/>
                    <a:pt x="186" y="238"/>
                    <a:pt x="180" y="247"/>
                  </a:cubicBezTo>
                  <a:cubicBezTo>
                    <a:pt x="177" y="252"/>
                    <a:pt x="170" y="261"/>
                    <a:pt x="170" y="261"/>
                  </a:cubicBezTo>
                  <a:cubicBezTo>
                    <a:pt x="168" y="270"/>
                    <a:pt x="163" y="275"/>
                    <a:pt x="158" y="283"/>
                  </a:cubicBezTo>
                  <a:cubicBezTo>
                    <a:pt x="155" y="294"/>
                    <a:pt x="150" y="305"/>
                    <a:pt x="144" y="314"/>
                  </a:cubicBezTo>
                  <a:cubicBezTo>
                    <a:pt x="137" y="340"/>
                    <a:pt x="122" y="369"/>
                    <a:pt x="110" y="393"/>
                  </a:cubicBezTo>
                  <a:cubicBezTo>
                    <a:pt x="105" y="426"/>
                    <a:pt x="93" y="469"/>
                    <a:pt x="74" y="496"/>
                  </a:cubicBezTo>
                  <a:cubicBezTo>
                    <a:pt x="70" y="512"/>
                    <a:pt x="66" y="528"/>
                    <a:pt x="58" y="542"/>
                  </a:cubicBezTo>
                  <a:cubicBezTo>
                    <a:pt x="55" y="554"/>
                    <a:pt x="52" y="564"/>
                    <a:pt x="46" y="575"/>
                  </a:cubicBezTo>
                  <a:cubicBezTo>
                    <a:pt x="40" y="598"/>
                    <a:pt x="35" y="625"/>
                    <a:pt x="26" y="647"/>
                  </a:cubicBezTo>
                  <a:cubicBezTo>
                    <a:pt x="21" y="678"/>
                    <a:pt x="19" y="710"/>
                    <a:pt x="10" y="741"/>
                  </a:cubicBezTo>
                  <a:cubicBezTo>
                    <a:pt x="7" y="933"/>
                    <a:pt x="0" y="1098"/>
                    <a:pt x="0" y="1295"/>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12" name="Freeform 127"/>
            <p:cNvSpPr>
              <a:spLocks/>
            </p:cNvSpPr>
            <p:nvPr/>
          </p:nvSpPr>
          <p:spPr bwMode="auto">
            <a:xfrm>
              <a:off x="355" y="2131"/>
              <a:ext cx="334" cy="1318"/>
            </a:xfrm>
            <a:custGeom>
              <a:avLst/>
              <a:gdLst/>
              <a:ahLst/>
              <a:cxnLst>
                <a:cxn ang="0">
                  <a:pos x="334" y="0"/>
                </a:cxn>
                <a:cxn ang="0">
                  <a:pos x="327" y="5"/>
                </a:cxn>
                <a:cxn ang="0">
                  <a:pos x="319" y="7"/>
                </a:cxn>
                <a:cxn ang="0">
                  <a:pos x="291" y="29"/>
                </a:cxn>
                <a:cxn ang="0">
                  <a:pos x="269" y="41"/>
                </a:cxn>
                <a:cxn ang="0">
                  <a:pos x="226" y="70"/>
                </a:cxn>
                <a:cxn ang="0">
                  <a:pos x="173" y="127"/>
                </a:cxn>
                <a:cxn ang="0">
                  <a:pos x="137" y="178"/>
                </a:cxn>
                <a:cxn ang="0">
                  <a:pos x="87" y="264"/>
                </a:cxn>
                <a:cxn ang="0">
                  <a:pos x="67" y="327"/>
                </a:cxn>
                <a:cxn ang="0">
                  <a:pos x="60" y="355"/>
                </a:cxn>
                <a:cxn ang="0">
                  <a:pos x="43" y="432"/>
                </a:cxn>
                <a:cxn ang="0">
                  <a:pos x="31" y="478"/>
                </a:cxn>
                <a:cxn ang="0">
                  <a:pos x="19" y="538"/>
                </a:cxn>
                <a:cxn ang="0">
                  <a:pos x="53" y="943"/>
                </a:cxn>
                <a:cxn ang="0">
                  <a:pos x="96" y="1102"/>
                </a:cxn>
                <a:cxn ang="0">
                  <a:pos x="111" y="1140"/>
                </a:cxn>
                <a:cxn ang="0">
                  <a:pos x="125" y="1174"/>
                </a:cxn>
                <a:cxn ang="0">
                  <a:pos x="135" y="1188"/>
                </a:cxn>
                <a:cxn ang="0">
                  <a:pos x="163" y="1227"/>
                </a:cxn>
                <a:cxn ang="0">
                  <a:pos x="211" y="1294"/>
                </a:cxn>
                <a:cxn ang="0">
                  <a:pos x="233" y="1318"/>
                </a:cxn>
              </a:cxnLst>
              <a:rect l="0" t="0" r="r" b="b"/>
              <a:pathLst>
                <a:path w="334" h="1318">
                  <a:moveTo>
                    <a:pt x="334" y="0"/>
                  </a:moveTo>
                  <a:cubicBezTo>
                    <a:pt x="332" y="2"/>
                    <a:pt x="330" y="4"/>
                    <a:pt x="327" y="5"/>
                  </a:cubicBezTo>
                  <a:cubicBezTo>
                    <a:pt x="325" y="6"/>
                    <a:pt x="321" y="5"/>
                    <a:pt x="319" y="7"/>
                  </a:cubicBezTo>
                  <a:cubicBezTo>
                    <a:pt x="308" y="14"/>
                    <a:pt x="305" y="25"/>
                    <a:pt x="291" y="29"/>
                  </a:cubicBezTo>
                  <a:cubicBezTo>
                    <a:pt x="283" y="34"/>
                    <a:pt x="278" y="39"/>
                    <a:pt x="269" y="41"/>
                  </a:cubicBezTo>
                  <a:cubicBezTo>
                    <a:pt x="257" y="49"/>
                    <a:pt x="234" y="59"/>
                    <a:pt x="226" y="70"/>
                  </a:cubicBezTo>
                  <a:cubicBezTo>
                    <a:pt x="211" y="90"/>
                    <a:pt x="191" y="109"/>
                    <a:pt x="173" y="127"/>
                  </a:cubicBezTo>
                  <a:cubicBezTo>
                    <a:pt x="158" y="142"/>
                    <a:pt x="149" y="161"/>
                    <a:pt x="137" y="178"/>
                  </a:cubicBezTo>
                  <a:cubicBezTo>
                    <a:pt x="128" y="210"/>
                    <a:pt x="102" y="235"/>
                    <a:pt x="87" y="264"/>
                  </a:cubicBezTo>
                  <a:cubicBezTo>
                    <a:pt x="76" y="284"/>
                    <a:pt x="75" y="306"/>
                    <a:pt x="67" y="327"/>
                  </a:cubicBezTo>
                  <a:cubicBezTo>
                    <a:pt x="65" y="337"/>
                    <a:pt x="64" y="346"/>
                    <a:pt x="60" y="355"/>
                  </a:cubicBezTo>
                  <a:cubicBezTo>
                    <a:pt x="56" y="379"/>
                    <a:pt x="52" y="411"/>
                    <a:pt x="43" y="432"/>
                  </a:cubicBezTo>
                  <a:cubicBezTo>
                    <a:pt x="40" y="447"/>
                    <a:pt x="37" y="464"/>
                    <a:pt x="31" y="478"/>
                  </a:cubicBezTo>
                  <a:cubicBezTo>
                    <a:pt x="28" y="499"/>
                    <a:pt x="22" y="517"/>
                    <a:pt x="19" y="538"/>
                  </a:cubicBezTo>
                  <a:cubicBezTo>
                    <a:pt x="19" y="564"/>
                    <a:pt x="0" y="848"/>
                    <a:pt x="53" y="943"/>
                  </a:cubicBezTo>
                  <a:cubicBezTo>
                    <a:pt x="64" y="996"/>
                    <a:pt x="76" y="1052"/>
                    <a:pt x="96" y="1102"/>
                  </a:cubicBezTo>
                  <a:cubicBezTo>
                    <a:pt x="101" y="1115"/>
                    <a:pt x="102" y="1128"/>
                    <a:pt x="111" y="1140"/>
                  </a:cubicBezTo>
                  <a:cubicBezTo>
                    <a:pt x="115" y="1153"/>
                    <a:pt x="118" y="1163"/>
                    <a:pt x="125" y="1174"/>
                  </a:cubicBezTo>
                  <a:cubicBezTo>
                    <a:pt x="128" y="1179"/>
                    <a:pt x="135" y="1188"/>
                    <a:pt x="135" y="1188"/>
                  </a:cubicBezTo>
                  <a:cubicBezTo>
                    <a:pt x="140" y="1205"/>
                    <a:pt x="152" y="1215"/>
                    <a:pt x="163" y="1227"/>
                  </a:cubicBezTo>
                  <a:cubicBezTo>
                    <a:pt x="181" y="1247"/>
                    <a:pt x="193" y="1273"/>
                    <a:pt x="211" y="1294"/>
                  </a:cubicBezTo>
                  <a:cubicBezTo>
                    <a:pt x="219" y="1303"/>
                    <a:pt x="228" y="1306"/>
                    <a:pt x="233" y="1318"/>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13" name="Freeform 128"/>
            <p:cNvSpPr>
              <a:spLocks/>
            </p:cNvSpPr>
            <p:nvPr/>
          </p:nvSpPr>
          <p:spPr bwMode="auto">
            <a:xfrm>
              <a:off x="493" y="3442"/>
              <a:ext cx="570" cy="1175"/>
            </a:xfrm>
            <a:custGeom>
              <a:avLst/>
              <a:gdLst/>
              <a:ahLst/>
              <a:cxnLst>
                <a:cxn ang="0">
                  <a:pos x="102" y="0"/>
                </a:cxn>
                <a:cxn ang="0">
                  <a:pos x="83" y="31"/>
                </a:cxn>
                <a:cxn ang="0">
                  <a:pos x="81" y="81"/>
                </a:cxn>
                <a:cxn ang="0">
                  <a:pos x="54" y="165"/>
                </a:cxn>
                <a:cxn ang="0">
                  <a:pos x="33" y="264"/>
                </a:cxn>
                <a:cxn ang="0">
                  <a:pos x="25" y="453"/>
                </a:cxn>
                <a:cxn ang="0">
                  <a:pos x="42" y="703"/>
                </a:cxn>
                <a:cxn ang="0">
                  <a:pos x="69" y="796"/>
                </a:cxn>
                <a:cxn ang="0">
                  <a:pos x="105" y="912"/>
                </a:cxn>
                <a:cxn ang="0">
                  <a:pos x="117" y="936"/>
                </a:cxn>
                <a:cxn ang="0">
                  <a:pos x="136" y="964"/>
                </a:cxn>
                <a:cxn ang="0">
                  <a:pos x="203" y="1060"/>
                </a:cxn>
                <a:cxn ang="0">
                  <a:pos x="237" y="1096"/>
                </a:cxn>
                <a:cxn ang="0">
                  <a:pos x="297" y="1142"/>
                </a:cxn>
                <a:cxn ang="0">
                  <a:pos x="316" y="1156"/>
                </a:cxn>
                <a:cxn ang="0">
                  <a:pos x="409" y="1173"/>
                </a:cxn>
                <a:cxn ang="0">
                  <a:pos x="505" y="1159"/>
                </a:cxn>
                <a:cxn ang="0">
                  <a:pos x="546" y="1140"/>
                </a:cxn>
                <a:cxn ang="0">
                  <a:pos x="561" y="1132"/>
                </a:cxn>
                <a:cxn ang="0">
                  <a:pos x="570" y="1128"/>
                </a:cxn>
              </a:cxnLst>
              <a:rect l="0" t="0" r="r" b="b"/>
              <a:pathLst>
                <a:path w="570" h="1175">
                  <a:moveTo>
                    <a:pt x="102" y="0"/>
                  </a:moveTo>
                  <a:cubicBezTo>
                    <a:pt x="93" y="9"/>
                    <a:pt x="87" y="18"/>
                    <a:pt x="83" y="31"/>
                  </a:cubicBezTo>
                  <a:cubicBezTo>
                    <a:pt x="82" y="48"/>
                    <a:pt x="82" y="64"/>
                    <a:pt x="81" y="81"/>
                  </a:cubicBezTo>
                  <a:cubicBezTo>
                    <a:pt x="79" y="109"/>
                    <a:pt x="63" y="139"/>
                    <a:pt x="54" y="165"/>
                  </a:cubicBezTo>
                  <a:cubicBezTo>
                    <a:pt x="43" y="196"/>
                    <a:pt x="37" y="231"/>
                    <a:pt x="33" y="264"/>
                  </a:cubicBezTo>
                  <a:cubicBezTo>
                    <a:pt x="31" y="326"/>
                    <a:pt x="35" y="392"/>
                    <a:pt x="25" y="453"/>
                  </a:cubicBezTo>
                  <a:cubicBezTo>
                    <a:pt x="24" y="518"/>
                    <a:pt x="0" y="644"/>
                    <a:pt x="42" y="703"/>
                  </a:cubicBezTo>
                  <a:cubicBezTo>
                    <a:pt x="48" y="733"/>
                    <a:pt x="57" y="768"/>
                    <a:pt x="69" y="796"/>
                  </a:cubicBezTo>
                  <a:cubicBezTo>
                    <a:pt x="75" y="826"/>
                    <a:pt x="90" y="887"/>
                    <a:pt x="105" y="912"/>
                  </a:cubicBezTo>
                  <a:cubicBezTo>
                    <a:pt x="108" y="921"/>
                    <a:pt x="112" y="928"/>
                    <a:pt x="117" y="936"/>
                  </a:cubicBezTo>
                  <a:cubicBezTo>
                    <a:pt x="120" y="948"/>
                    <a:pt x="128" y="956"/>
                    <a:pt x="136" y="964"/>
                  </a:cubicBezTo>
                  <a:cubicBezTo>
                    <a:pt x="144" y="994"/>
                    <a:pt x="185" y="1034"/>
                    <a:pt x="203" y="1060"/>
                  </a:cubicBezTo>
                  <a:cubicBezTo>
                    <a:pt x="213" y="1074"/>
                    <a:pt x="222" y="1088"/>
                    <a:pt x="237" y="1096"/>
                  </a:cubicBezTo>
                  <a:cubicBezTo>
                    <a:pt x="247" y="1108"/>
                    <a:pt x="283" y="1138"/>
                    <a:pt x="297" y="1142"/>
                  </a:cubicBezTo>
                  <a:cubicBezTo>
                    <a:pt x="302" y="1151"/>
                    <a:pt x="306" y="1153"/>
                    <a:pt x="316" y="1156"/>
                  </a:cubicBezTo>
                  <a:cubicBezTo>
                    <a:pt x="342" y="1175"/>
                    <a:pt x="379" y="1171"/>
                    <a:pt x="409" y="1173"/>
                  </a:cubicBezTo>
                  <a:cubicBezTo>
                    <a:pt x="538" y="1170"/>
                    <a:pt x="449" y="1175"/>
                    <a:pt x="505" y="1159"/>
                  </a:cubicBezTo>
                  <a:cubicBezTo>
                    <a:pt x="518" y="1151"/>
                    <a:pt x="533" y="1148"/>
                    <a:pt x="546" y="1140"/>
                  </a:cubicBezTo>
                  <a:cubicBezTo>
                    <a:pt x="560" y="1131"/>
                    <a:pt x="546" y="1138"/>
                    <a:pt x="561" y="1132"/>
                  </a:cubicBezTo>
                  <a:cubicBezTo>
                    <a:pt x="564" y="1131"/>
                    <a:pt x="570" y="1128"/>
                    <a:pt x="570" y="1128"/>
                  </a:cubicBezTo>
                </a:path>
              </a:pathLst>
            </a:custGeom>
            <a:noFill/>
            <a:ln w="19050" cap="flat" cmpd="sng">
              <a:solidFill>
                <a:srgbClr val="000000"/>
              </a:solidFill>
              <a:prstDash val="solid"/>
              <a:round/>
              <a:headEnd/>
              <a:tailEnd/>
            </a:ln>
            <a:effectLst/>
          </p:spPr>
          <p:txBody>
            <a:bodyPr wrap="none" anchor="ctr"/>
            <a:lstStyle/>
            <a:p>
              <a:endParaRPr lang="sv-SE"/>
            </a:p>
          </p:txBody>
        </p:sp>
        <p:sp>
          <p:nvSpPr>
            <p:cNvPr id="114" name="Freeform 129"/>
            <p:cNvSpPr>
              <a:spLocks/>
            </p:cNvSpPr>
            <p:nvPr/>
          </p:nvSpPr>
          <p:spPr bwMode="auto">
            <a:xfrm>
              <a:off x="968" y="4601"/>
              <a:ext cx="947" cy="598"/>
            </a:xfrm>
            <a:custGeom>
              <a:avLst/>
              <a:gdLst/>
              <a:ahLst/>
              <a:cxnLst>
                <a:cxn ang="0">
                  <a:pos x="2" y="0"/>
                </a:cxn>
                <a:cxn ang="0">
                  <a:pos x="16" y="65"/>
                </a:cxn>
                <a:cxn ang="0">
                  <a:pos x="26" y="79"/>
                </a:cxn>
                <a:cxn ang="0">
                  <a:pos x="50" y="127"/>
                </a:cxn>
                <a:cxn ang="0">
                  <a:pos x="76" y="180"/>
                </a:cxn>
                <a:cxn ang="0">
                  <a:pos x="88" y="201"/>
                </a:cxn>
                <a:cxn ang="0">
                  <a:pos x="105" y="230"/>
                </a:cxn>
                <a:cxn ang="0">
                  <a:pos x="117" y="252"/>
                </a:cxn>
                <a:cxn ang="0">
                  <a:pos x="134" y="281"/>
                </a:cxn>
                <a:cxn ang="0">
                  <a:pos x="150" y="309"/>
                </a:cxn>
                <a:cxn ang="0">
                  <a:pos x="162" y="331"/>
                </a:cxn>
                <a:cxn ang="0">
                  <a:pos x="182" y="357"/>
                </a:cxn>
                <a:cxn ang="0">
                  <a:pos x="206" y="398"/>
                </a:cxn>
                <a:cxn ang="0">
                  <a:pos x="330" y="516"/>
                </a:cxn>
                <a:cxn ang="0">
                  <a:pos x="388" y="540"/>
                </a:cxn>
                <a:cxn ang="0">
                  <a:pos x="436" y="564"/>
                </a:cxn>
                <a:cxn ang="0">
                  <a:pos x="491" y="585"/>
                </a:cxn>
                <a:cxn ang="0">
                  <a:pos x="549" y="597"/>
                </a:cxn>
                <a:cxn ang="0">
                  <a:pos x="710" y="581"/>
                </a:cxn>
                <a:cxn ang="0">
                  <a:pos x="758" y="564"/>
                </a:cxn>
                <a:cxn ang="0">
                  <a:pos x="875" y="485"/>
                </a:cxn>
                <a:cxn ang="0">
                  <a:pos x="902" y="458"/>
                </a:cxn>
                <a:cxn ang="0">
                  <a:pos x="923" y="434"/>
                </a:cxn>
                <a:cxn ang="0">
                  <a:pos x="947" y="401"/>
                </a:cxn>
              </a:cxnLst>
              <a:rect l="0" t="0" r="r" b="b"/>
              <a:pathLst>
                <a:path w="947" h="598">
                  <a:moveTo>
                    <a:pt x="2" y="0"/>
                  </a:moveTo>
                  <a:cubicBezTo>
                    <a:pt x="4" y="39"/>
                    <a:pt x="0" y="40"/>
                    <a:pt x="16" y="65"/>
                  </a:cubicBezTo>
                  <a:cubicBezTo>
                    <a:pt x="22" y="87"/>
                    <a:pt x="11" y="53"/>
                    <a:pt x="26" y="79"/>
                  </a:cubicBezTo>
                  <a:cubicBezTo>
                    <a:pt x="35" y="94"/>
                    <a:pt x="39" y="112"/>
                    <a:pt x="50" y="127"/>
                  </a:cubicBezTo>
                  <a:cubicBezTo>
                    <a:pt x="55" y="146"/>
                    <a:pt x="65" y="164"/>
                    <a:pt x="76" y="180"/>
                  </a:cubicBezTo>
                  <a:cubicBezTo>
                    <a:pt x="78" y="188"/>
                    <a:pt x="88" y="201"/>
                    <a:pt x="88" y="201"/>
                  </a:cubicBezTo>
                  <a:cubicBezTo>
                    <a:pt x="91" y="212"/>
                    <a:pt x="97" y="222"/>
                    <a:pt x="105" y="230"/>
                  </a:cubicBezTo>
                  <a:cubicBezTo>
                    <a:pt x="107" y="239"/>
                    <a:pt x="112" y="245"/>
                    <a:pt x="117" y="252"/>
                  </a:cubicBezTo>
                  <a:cubicBezTo>
                    <a:pt x="120" y="263"/>
                    <a:pt x="126" y="273"/>
                    <a:pt x="134" y="281"/>
                  </a:cubicBezTo>
                  <a:cubicBezTo>
                    <a:pt x="139" y="291"/>
                    <a:pt x="143" y="300"/>
                    <a:pt x="150" y="309"/>
                  </a:cubicBezTo>
                  <a:cubicBezTo>
                    <a:pt x="154" y="319"/>
                    <a:pt x="154" y="323"/>
                    <a:pt x="162" y="331"/>
                  </a:cubicBezTo>
                  <a:cubicBezTo>
                    <a:pt x="167" y="342"/>
                    <a:pt x="175" y="347"/>
                    <a:pt x="182" y="357"/>
                  </a:cubicBezTo>
                  <a:cubicBezTo>
                    <a:pt x="186" y="371"/>
                    <a:pt x="198" y="386"/>
                    <a:pt x="206" y="398"/>
                  </a:cubicBezTo>
                  <a:cubicBezTo>
                    <a:pt x="239" y="445"/>
                    <a:pt x="273" y="497"/>
                    <a:pt x="330" y="516"/>
                  </a:cubicBezTo>
                  <a:cubicBezTo>
                    <a:pt x="347" y="528"/>
                    <a:pt x="368" y="534"/>
                    <a:pt x="388" y="540"/>
                  </a:cubicBezTo>
                  <a:cubicBezTo>
                    <a:pt x="402" y="550"/>
                    <a:pt x="420" y="557"/>
                    <a:pt x="436" y="564"/>
                  </a:cubicBezTo>
                  <a:cubicBezTo>
                    <a:pt x="449" y="577"/>
                    <a:pt x="473" y="581"/>
                    <a:pt x="491" y="585"/>
                  </a:cubicBezTo>
                  <a:cubicBezTo>
                    <a:pt x="508" y="597"/>
                    <a:pt x="529" y="595"/>
                    <a:pt x="549" y="597"/>
                  </a:cubicBezTo>
                  <a:cubicBezTo>
                    <a:pt x="666" y="595"/>
                    <a:pt x="642" y="598"/>
                    <a:pt x="710" y="581"/>
                  </a:cubicBezTo>
                  <a:cubicBezTo>
                    <a:pt x="725" y="573"/>
                    <a:pt x="741" y="568"/>
                    <a:pt x="758" y="564"/>
                  </a:cubicBezTo>
                  <a:cubicBezTo>
                    <a:pt x="796" y="537"/>
                    <a:pt x="837" y="514"/>
                    <a:pt x="875" y="485"/>
                  </a:cubicBezTo>
                  <a:cubicBezTo>
                    <a:pt x="883" y="473"/>
                    <a:pt x="890" y="466"/>
                    <a:pt x="902" y="458"/>
                  </a:cubicBezTo>
                  <a:cubicBezTo>
                    <a:pt x="905" y="447"/>
                    <a:pt x="916" y="443"/>
                    <a:pt x="923" y="434"/>
                  </a:cubicBezTo>
                  <a:cubicBezTo>
                    <a:pt x="931" y="424"/>
                    <a:pt x="938" y="410"/>
                    <a:pt x="947" y="401"/>
                  </a:cubicBezTo>
                </a:path>
              </a:pathLst>
            </a:custGeom>
            <a:noFill/>
            <a:ln w="19050" cap="flat" cmpd="sng">
              <a:solidFill>
                <a:srgbClr val="000000"/>
              </a:solidFill>
              <a:prstDash val="solid"/>
              <a:round/>
              <a:headEnd/>
              <a:tailEnd/>
            </a:ln>
            <a:effectLst/>
          </p:spPr>
          <p:txBody>
            <a:bodyPr wrap="none" anchor="ctr"/>
            <a:lstStyle/>
            <a:p>
              <a:endParaRPr lang="sv-SE"/>
            </a:p>
          </p:txBody>
        </p:sp>
      </p:grpSp>
      <p:cxnSp>
        <p:nvCxnSpPr>
          <p:cNvPr id="116" name="Rak 115"/>
          <p:cNvCxnSpPr/>
          <p:nvPr/>
        </p:nvCxnSpPr>
        <p:spPr>
          <a:xfrm flipV="1">
            <a:off x="1691680" y="4437112"/>
            <a:ext cx="1008112" cy="11521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Rak 122"/>
          <p:cNvCxnSpPr/>
          <p:nvPr/>
        </p:nvCxnSpPr>
        <p:spPr>
          <a:xfrm flipV="1">
            <a:off x="2843808" y="4941168"/>
            <a:ext cx="216024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Rak 126"/>
          <p:cNvCxnSpPr/>
          <p:nvPr/>
        </p:nvCxnSpPr>
        <p:spPr>
          <a:xfrm flipV="1">
            <a:off x="1763688" y="5229200"/>
            <a:ext cx="1080120" cy="720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Rak 76"/>
          <p:cNvCxnSpPr/>
          <p:nvPr/>
        </p:nvCxnSpPr>
        <p:spPr>
          <a:xfrm flipH="1" flipV="1">
            <a:off x="5652120" y="5229200"/>
            <a:ext cx="1080120" cy="9361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79" name="Picture 3"/>
          <p:cNvPicPr>
            <a:picLocks noChangeAspect="1" noChangeArrowheads="1"/>
          </p:cNvPicPr>
          <p:nvPr/>
        </p:nvPicPr>
        <p:blipFill>
          <a:blip r:embed="rId14" cstate="print"/>
          <a:srcRect/>
          <a:stretch>
            <a:fillRect/>
          </a:stretch>
        </p:blipFill>
        <p:spPr bwMode="auto">
          <a:xfrm>
            <a:off x="6732240" y="4437112"/>
            <a:ext cx="2011684" cy="1347291"/>
          </a:xfrm>
          <a:prstGeom prst="rect">
            <a:avLst/>
          </a:prstGeom>
          <a:noFill/>
          <a:ln w="9525">
            <a:noFill/>
            <a:miter lim="800000"/>
            <a:headEnd/>
            <a:tailEnd/>
          </a:ln>
        </p:spPr>
      </p:pic>
      <p:pic>
        <p:nvPicPr>
          <p:cNvPr id="80" name="Picture 5"/>
          <p:cNvPicPr>
            <a:picLocks noChangeAspect="1" noChangeArrowheads="1"/>
          </p:cNvPicPr>
          <p:nvPr/>
        </p:nvPicPr>
        <p:blipFill>
          <a:blip r:embed="rId15" cstate="print"/>
          <a:srcRect/>
          <a:stretch>
            <a:fillRect/>
          </a:stretch>
        </p:blipFill>
        <p:spPr bwMode="auto">
          <a:xfrm>
            <a:off x="8226696" y="5687288"/>
            <a:ext cx="394264" cy="300687"/>
          </a:xfrm>
          <a:prstGeom prst="rect">
            <a:avLst/>
          </a:prstGeom>
          <a:noFill/>
          <a:ln w="9525">
            <a:noFill/>
            <a:miter lim="800000"/>
            <a:headEnd/>
            <a:tailEnd/>
          </a:ln>
        </p:spPr>
      </p:pic>
      <p:sp>
        <p:nvSpPr>
          <p:cNvPr id="68" name="Magnetskiva 67"/>
          <p:cNvSpPr/>
          <p:nvPr/>
        </p:nvSpPr>
        <p:spPr>
          <a:xfrm>
            <a:off x="467544" y="3356992"/>
            <a:ext cx="432048" cy="576064"/>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9" name="Rak 68"/>
          <p:cNvCxnSpPr/>
          <p:nvPr/>
        </p:nvCxnSpPr>
        <p:spPr>
          <a:xfrm flipV="1">
            <a:off x="899592" y="3284984"/>
            <a:ext cx="504056" cy="3600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ruta 73"/>
          <p:cNvSpPr txBox="1"/>
          <p:nvPr/>
        </p:nvSpPr>
        <p:spPr>
          <a:xfrm>
            <a:off x="179512" y="1628800"/>
            <a:ext cx="1096839" cy="1169551"/>
          </a:xfrm>
          <a:prstGeom prst="rect">
            <a:avLst/>
          </a:prstGeom>
          <a:noFill/>
        </p:spPr>
        <p:txBody>
          <a:bodyPr wrap="none" rtlCol="0">
            <a:spAutoFit/>
          </a:bodyPr>
          <a:lstStyle/>
          <a:p>
            <a:r>
              <a:rPr lang="sv-SE" sz="1400" dirty="0" smtClean="0"/>
              <a:t>Gemensam </a:t>
            </a:r>
          </a:p>
          <a:p>
            <a:r>
              <a:rPr lang="sv-SE" sz="1400" dirty="0" smtClean="0"/>
              <a:t>AI databas </a:t>
            </a:r>
          </a:p>
          <a:p>
            <a:r>
              <a:rPr lang="sv-SE" sz="1400" dirty="0" smtClean="0"/>
              <a:t>för bistånds-</a:t>
            </a:r>
          </a:p>
          <a:p>
            <a:r>
              <a:rPr lang="sv-SE" sz="1400" dirty="0" smtClean="0"/>
              <a:t>terminaler</a:t>
            </a:r>
          </a:p>
          <a:p>
            <a:endParaRPr lang="sv-SE" sz="1400" dirty="0"/>
          </a:p>
        </p:txBody>
      </p:sp>
      <p:sp>
        <p:nvSpPr>
          <p:cNvPr id="71" name="Platshållare för sidfot 4"/>
          <p:cNvSpPr>
            <a:spLocks noGrp="1"/>
          </p:cNvSpPr>
          <p:nvPr>
            <p:ph type="ftr" sz="quarter" idx="11"/>
          </p:nvPr>
        </p:nvSpPr>
        <p:spPr>
          <a:xfrm>
            <a:off x="1259632" y="6492875"/>
            <a:ext cx="6048672" cy="365125"/>
          </a:xfrm>
        </p:spPr>
        <p:txBody>
          <a:bodyPr/>
          <a:lstStyle/>
          <a:p>
            <a:pPr algn="l"/>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331640" y="6356350"/>
            <a:ext cx="5976664"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32</a:t>
            </a:fld>
            <a:endParaRPr lang="sv-SE" dirty="0"/>
          </a:p>
        </p:txBody>
      </p:sp>
      <p:sp>
        <p:nvSpPr>
          <p:cNvPr id="4" name="Rektangel 3"/>
          <p:cNvSpPr/>
          <p:nvPr/>
        </p:nvSpPr>
        <p:spPr>
          <a:xfrm>
            <a:off x="179512" y="260648"/>
            <a:ext cx="7791748" cy="5601533"/>
          </a:xfrm>
          <a:prstGeom prst="rect">
            <a:avLst/>
          </a:prstGeom>
        </p:spPr>
        <p:txBody>
          <a:bodyPr wrap="none">
            <a:spAutoFit/>
          </a:bodyPr>
          <a:lstStyle/>
          <a:p>
            <a:r>
              <a:rPr lang="sv-SE" sz="2000" b="1" dirty="0" smtClean="0"/>
              <a:t>J5: Så bör samhällsnätet stödja seniorens kommunikation.</a:t>
            </a:r>
          </a:p>
          <a:p>
            <a:endParaRPr lang="sv-SE" b="1" dirty="0" smtClean="0"/>
          </a:p>
          <a:p>
            <a:r>
              <a:rPr lang="sv-SE" sz="1600" dirty="0" smtClean="0"/>
              <a:t>Du sitter ensam därhemma vid biståndsterminalen. Kameror och låssystem vet att du </a:t>
            </a:r>
          </a:p>
          <a:p>
            <a:r>
              <a:rPr lang="sv-SE" sz="1600" dirty="0" smtClean="0"/>
              <a:t>är ensam hemma. Du klickar på banksymbolen på terminalen. Du kopplas direkt till </a:t>
            </a:r>
          </a:p>
          <a:p>
            <a:r>
              <a:rPr lang="sv-SE" sz="1600" dirty="0" smtClean="0"/>
              <a:t>ditt konto på banken. Ingen larvig inloggning  med mobilt bankid. Du har ändå glömt koden.</a:t>
            </a:r>
          </a:p>
          <a:p>
            <a:r>
              <a:rPr lang="sv-SE" sz="1600" dirty="0" smtClean="0"/>
              <a:t>Du har ett omfattande AI-stöd. Försöker du betala någon konstig räkning som du fått </a:t>
            </a:r>
          </a:p>
          <a:p>
            <a:r>
              <a:rPr lang="sv-SE" sz="1600" dirty="0" smtClean="0"/>
              <a:t>så reagerar AI-systemet. Du klickar på husläkarens symbol. Ingen larvig inloggning via 1177. </a:t>
            </a:r>
          </a:p>
          <a:p>
            <a:r>
              <a:rPr lang="sv-SE" sz="1600" dirty="0" smtClean="0"/>
              <a:t>Du hamnar direkt hos vårdcentralen. </a:t>
            </a:r>
          </a:p>
          <a:p>
            <a:endParaRPr lang="sv-SE" sz="1600" dirty="0" smtClean="0"/>
          </a:p>
          <a:p>
            <a:r>
              <a:rPr lang="sv-SE" sz="1600" dirty="0" smtClean="0"/>
              <a:t>Du är ute och surfar och ”</a:t>
            </a:r>
            <a:r>
              <a:rPr lang="sv-SE" sz="1600" dirty="0" err="1" smtClean="0"/>
              <a:t>Skype-ar</a:t>
            </a:r>
            <a:r>
              <a:rPr lang="sv-SE" sz="1600" dirty="0" smtClean="0"/>
              <a:t>” på Internet via surfroboten. Surfroboten står i kontakt </a:t>
            </a:r>
          </a:p>
          <a:p>
            <a:r>
              <a:rPr lang="sv-SE" sz="1600" dirty="0" smtClean="0"/>
              <a:t>med sitt AI-stöd och hjälper dej tillrätta.  Ingen </a:t>
            </a:r>
            <a:br>
              <a:rPr lang="sv-SE" sz="1600" dirty="0" smtClean="0"/>
            </a:br>
            <a:r>
              <a:rPr lang="sv-SE" sz="1600" dirty="0" smtClean="0"/>
              <a:t>dataöverföring  från surfrobot till samhällsnät.</a:t>
            </a:r>
          </a:p>
          <a:p>
            <a:endParaRPr lang="sv-SE" sz="1600" dirty="0" smtClean="0"/>
          </a:p>
          <a:p>
            <a:r>
              <a:rPr lang="sv-SE" sz="1600" dirty="0" smtClean="0"/>
              <a:t>Varför har jag inget chip i tumvecket?  Samma typ av chip </a:t>
            </a:r>
            <a:br>
              <a:rPr lang="sv-SE" sz="1600" dirty="0" smtClean="0"/>
            </a:br>
            <a:r>
              <a:rPr lang="sv-SE" sz="1600" dirty="0" smtClean="0"/>
              <a:t>som min katt har i nacken. Jag använder chipet för att logga </a:t>
            </a:r>
            <a:br>
              <a:rPr lang="sv-SE" sz="1600" dirty="0" smtClean="0"/>
            </a:br>
            <a:r>
              <a:rPr lang="sv-SE" sz="1600" dirty="0" smtClean="0"/>
              <a:t>in på banken. Då behöver jag ingen kod för att logga in. </a:t>
            </a:r>
          </a:p>
          <a:p>
            <a:r>
              <a:rPr lang="sv-SE" sz="1600" dirty="0" smtClean="0"/>
              <a:t>Jag behöver inte hålla reda på nycklar. Jag behöver inte hålla </a:t>
            </a:r>
            <a:br>
              <a:rPr lang="sv-SE" sz="1600" dirty="0" smtClean="0"/>
            </a:br>
            <a:r>
              <a:rPr lang="sv-SE" sz="1600" dirty="0" smtClean="0"/>
              <a:t>reda på betalkort och koder som kan stjälas. Jag ”blippar” i butiken </a:t>
            </a:r>
            <a:br>
              <a:rPr lang="sv-SE" sz="1600" dirty="0" smtClean="0"/>
            </a:br>
            <a:r>
              <a:rPr lang="sv-SE" sz="1600" dirty="0" smtClean="0"/>
              <a:t>med chippet. Livet blir plötsligt så enkelt. </a:t>
            </a:r>
          </a:p>
          <a:p>
            <a:endParaRPr lang="sv-SE" sz="1600" dirty="0" smtClean="0"/>
          </a:p>
          <a:p>
            <a:r>
              <a:rPr lang="sv-SE" sz="1600" dirty="0" smtClean="0"/>
              <a:t>Ett alternativ är ansiktsigenkänning som behöver utrustning, </a:t>
            </a:r>
            <a:br>
              <a:rPr lang="sv-SE" sz="1600" dirty="0" smtClean="0"/>
            </a:br>
            <a:r>
              <a:rPr lang="sv-SE" sz="1600" dirty="0" smtClean="0"/>
              <a:t>lagändringar och stora databaser för att hantera ansiktsinformation. </a:t>
            </a:r>
          </a:p>
        </p:txBody>
      </p:sp>
      <p:pic>
        <p:nvPicPr>
          <p:cNvPr id="153602" name="Picture 2"/>
          <p:cNvPicPr>
            <a:picLocks noChangeAspect="1" noChangeArrowheads="1"/>
          </p:cNvPicPr>
          <p:nvPr/>
        </p:nvPicPr>
        <p:blipFill>
          <a:blip r:embed="rId2" cstate="print"/>
          <a:srcRect/>
          <a:stretch>
            <a:fillRect/>
          </a:stretch>
        </p:blipFill>
        <p:spPr bwMode="auto">
          <a:xfrm>
            <a:off x="6156176" y="3573016"/>
            <a:ext cx="2325043" cy="251822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BEB38843-610C-4D30-A956-3FA83FFAB0F1}" type="slidenum">
              <a:rPr lang="sv-SE" sz="1800" smtClean="0"/>
              <a:pPr/>
              <a:t>33</a:t>
            </a:fld>
            <a:endParaRPr lang="sv-SE" sz="1800" dirty="0"/>
          </a:p>
        </p:txBody>
      </p:sp>
      <p:sp>
        <p:nvSpPr>
          <p:cNvPr id="4" name="textruta 3"/>
          <p:cNvSpPr txBox="1"/>
          <p:nvPr/>
        </p:nvSpPr>
        <p:spPr>
          <a:xfrm>
            <a:off x="827584" y="188640"/>
            <a:ext cx="3456384" cy="400110"/>
          </a:xfrm>
          <a:prstGeom prst="rect">
            <a:avLst/>
          </a:prstGeom>
          <a:noFill/>
        </p:spPr>
        <p:txBody>
          <a:bodyPr wrap="square" rtlCol="0">
            <a:spAutoFit/>
          </a:bodyPr>
          <a:lstStyle/>
          <a:p>
            <a:r>
              <a:rPr lang="sv-SE" sz="2000" b="1" dirty="0" smtClean="0"/>
              <a:t>                   K:  Sammanfattning:</a:t>
            </a:r>
            <a:endParaRPr lang="sv-SE" b="1" dirty="0" smtClean="0"/>
          </a:p>
        </p:txBody>
      </p:sp>
      <p:sp>
        <p:nvSpPr>
          <p:cNvPr id="6" name="Rectangle 1"/>
          <p:cNvSpPr>
            <a:spLocks noChangeArrowheads="1"/>
          </p:cNvSpPr>
          <p:nvPr/>
        </p:nvSpPr>
        <p:spPr bwMode="auto">
          <a:xfrm>
            <a:off x="323528" y="1119227"/>
            <a:ext cx="4824536"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i="0" u="none" strike="noStrike" cap="none" normalizeH="0" baseline="0" dirty="0" err="1" smtClean="0">
                <a:ln>
                  <a:noFill/>
                </a:ln>
                <a:solidFill>
                  <a:schemeClr val="tx1"/>
                </a:solidFill>
                <a:effectLst/>
                <a:latin typeface="Calibri" pitchFamily="34" charset="0"/>
                <a:ea typeface="Times New Roman" pitchFamily="18" charset="0"/>
                <a:cs typeface="Calibri" pitchFamily="34" charset="0"/>
              </a:rPr>
              <a:t>PP-bilderna</a:t>
            </a:r>
            <a:r>
              <a:rPr kumimoji="0" lang="sv-SE"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 sid 2 och sid 17 är centrala.</a:t>
            </a:r>
          </a:p>
          <a:p>
            <a:pPr marL="0" marR="0" lvl="0" indent="0" algn="l" defTabSz="914400" rtl="0" eaLnBrk="1" fontAlgn="base" latinLnBrk="0" hangingPunct="1">
              <a:lnSpc>
                <a:spcPct val="100000"/>
              </a:lnSpc>
              <a:spcBef>
                <a:spcPct val="0"/>
              </a:spcBef>
              <a:spcAft>
                <a:spcPct val="0"/>
              </a:spcAft>
              <a:buClrTx/>
              <a:buSzTx/>
              <a:buFontTx/>
              <a:buNone/>
              <a:tabLst/>
            </a:pPr>
            <a:r>
              <a:rPr lang="sv-SE" dirty="0" smtClean="0">
                <a:latin typeface="Calibri" pitchFamily="34" charset="0"/>
                <a:ea typeface="Times New Roman" pitchFamily="18" charset="0"/>
                <a:cs typeface="Calibri" pitchFamily="34" charset="0"/>
              </a:rPr>
              <a:t>Dagens tätorter är inte gjorda för att vistas i under dagtid.  Lås inte in oss seniorer i en höghuslägenhet tillsammans med en robot och en massa </a:t>
            </a:r>
            <a:r>
              <a:rPr lang="sv-SE" dirty="0" err="1" smtClean="0">
                <a:latin typeface="Calibri" pitchFamily="34" charset="0"/>
                <a:ea typeface="Times New Roman" pitchFamily="18" charset="0"/>
                <a:cs typeface="Calibri" pitchFamily="34" charset="0"/>
              </a:rPr>
              <a:t>vård-elektronik</a:t>
            </a:r>
            <a:r>
              <a:rPr lang="sv-SE" dirty="0" smtClean="0">
                <a:latin typeface="Calibri" pitchFamily="34" charset="0"/>
                <a:ea typeface="Times New Roman" pitchFamily="18" charset="0"/>
                <a:cs typeface="Calibri" pitchFamily="34" charset="0"/>
              </a:rPr>
              <a:t>. Där sitter vi hela dagen. Det är endast i soprummet vi träffar någon mäsklig varelse</a:t>
            </a:r>
            <a:r>
              <a:rPr lang="sv-SE" smtClean="0">
                <a:latin typeface="Calibri" pitchFamily="34" charset="0"/>
                <a:ea typeface="Times New Roman" pitchFamily="18" charset="0"/>
                <a:cs typeface="Calibri" pitchFamily="34" charset="0"/>
              </a:rPr>
              <a:t>.  Det </a:t>
            </a:r>
            <a:r>
              <a:rPr lang="sv-SE" dirty="0" smtClean="0">
                <a:latin typeface="Calibri" pitchFamily="34" charset="0"/>
                <a:ea typeface="Times New Roman" pitchFamily="18" charset="0"/>
                <a:cs typeface="Calibri" pitchFamily="34" charset="0"/>
              </a:rPr>
              <a:t>behövs nytänkande.</a:t>
            </a:r>
          </a:p>
          <a:p>
            <a:pPr marL="0" marR="0" lvl="0" indent="0" algn="l" defTabSz="914400" rtl="0" eaLnBrk="1" fontAlgn="base" latinLnBrk="0" hangingPunct="1">
              <a:lnSpc>
                <a:spcPct val="100000"/>
              </a:lnSpc>
              <a:spcBef>
                <a:spcPct val="0"/>
              </a:spcBef>
              <a:spcAft>
                <a:spcPct val="0"/>
              </a:spcAft>
              <a:buClrTx/>
              <a:buSzTx/>
              <a:buFontTx/>
              <a:buNone/>
              <a:tabLst/>
            </a:pPr>
            <a:endParaRPr lang="sv-SE" dirty="0" smtClean="0">
              <a:latin typeface="Calibri" pitchFamily="34" charset="0"/>
              <a:ea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sv-SE" b="1"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Låt mej sluta med att citera ur Kungsbacka vision 2030:</a:t>
            </a:r>
            <a:endParaRPr kumimoji="0" lang="sv-SE"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b="0" i="0" u="none" strike="noStrike" cap="none" normalizeH="0" baseline="0" dirty="0" smtClean="0">
                <a:ln>
                  <a:noFill/>
                </a:ln>
                <a:solidFill>
                  <a:schemeClr val="tx1"/>
                </a:solidFill>
                <a:effectLst/>
                <a:latin typeface="Calibri" pitchFamily="34" charset="0"/>
                <a:ea typeface="Times New Roman" pitchFamily="18" charset="0"/>
                <a:cs typeface="Calibri" pitchFamily="34" charset="0"/>
              </a:rPr>
              <a:t>Kungsbacka kommun möter utmaningar med mod, nytänkande och samarbete. Vi löser vårt uppdrag på ett innovativt sätt som överträffar invånarnas förväntningar,  och är en förebild för andra. Här jobbar människor som vill, vågar och kan.</a:t>
            </a:r>
            <a:endParaRPr kumimoji="0" lang="sv-SE"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Platshållare för sidfot 6"/>
          <p:cNvSpPr>
            <a:spLocks noGrp="1"/>
          </p:cNvSpPr>
          <p:nvPr>
            <p:ph type="ftr" sz="quarter" idx="11"/>
          </p:nvPr>
        </p:nvSpPr>
        <p:spPr>
          <a:xfrm>
            <a:off x="1547664" y="6356350"/>
            <a:ext cx="5760640" cy="365125"/>
          </a:xfrm>
        </p:spPr>
        <p:txBody>
          <a:bodyPr/>
          <a:lstStyle/>
          <a:p>
            <a:r>
              <a:rPr lang="sv-SE" smtClean="0"/>
              <a:t>Framtidsspaning Möte med Sara   April 21       Erik Altenstedt   erik@altenstedt.se</a:t>
            </a:r>
            <a:endParaRPr lang="sv-SE" dirty="0"/>
          </a:p>
        </p:txBody>
      </p:sp>
      <p:pic>
        <p:nvPicPr>
          <p:cNvPr id="8" name="Picture 2"/>
          <p:cNvPicPr>
            <a:picLocks noChangeAspect="1" noChangeArrowheads="1"/>
          </p:cNvPicPr>
          <p:nvPr/>
        </p:nvPicPr>
        <p:blipFill>
          <a:blip r:embed="rId2" cstate="print"/>
          <a:srcRect/>
          <a:stretch>
            <a:fillRect/>
          </a:stretch>
        </p:blipFill>
        <p:spPr bwMode="auto">
          <a:xfrm>
            <a:off x="5292080" y="1052736"/>
            <a:ext cx="3558042" cy="2520280"/>
          </a:xfrm>
          <a:prstGeom prst="rect">
            <a:avLst/>
          </a:prstGeom>
          <a:noFill/>
          <a:ln w="9525">
            <a:noFill/>
            <a:miter lim="800000"/>
            <a:headEnd/>
            <a:tailEnd/>
          </a:ln>
        </p:spPr>
      </p:pic>
      <p:pic>
        <p:nvPicPr>
          <p:cNvPr id="9" name="Picture 2"/>
          <p:cNvPicPr>
            <a:picLocks noChangeAspect="1" noChangeArrowheads="1"/>
          </p:cNvPicPr>
          <p:nvPr/>
        </p:nvPicPr>
        <p:blipFill>
          <a:blip r:embed="rId3" cstate="print"/>
          <a:srcRect/>
          <a:stretch>
            <a:fillRect/>
          </a:stretch>
        </p:blipFill>
        <p:spPr bwMode="auto">
          <a:xfrm>
            <a:off x="5220072" y="3730124"/>
            <a:ext cx="3744416" cy="27232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043608" y="6356350"/>
            <a:ext cx="626469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4</a:t>
            </a:fld>
            <a:endParaRPr lang="sv-SE"/>
          </a:p>
        </p:txBody>
      </p:sp>
      <p:pic>
        <p:nvPicPr>
          <p:cNvPr id="140290" name="Picture 2"/>
          <p:cNvPicPr>
            <a:picLocks noChangeAspect="1" noChangeArrowheads="1"/>
          </p:cNvPicPr>
          <p:nvPr/>
        </p:nvPicPr>
        <p:blipFill>
          <a:blip r:embed="rId2" cstate="print"/>
          <a:srcRect/>
          <a:stretch>
            <a:fillRect/>
          </a:stretch>
        </p:blipFill>
        <p:spPr bwMode="auto">
          <a:xfrm>
            <a:off x="6372200" y="836712"/>
            <a:ext cx="2648468" cy="2592288"/>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srcRect/>
          <a:stretch>
            <a:fillRect/>
          </a:stretch>
        </p:blipFill>
        <p:spPr bwMode="auto">
          <a:xfrm>
            <a:off x="6228184" y="3573016"/>
            <a:ext cx="2501798" cy="2905869"/>
          </a:xfrm>
          <a:prstGeom prst="rect">
            <a:avLst/>
          </a:prstGeom>
          <a:noFill/>
          <a:ln w="9525">
            <a:noFill/>
            <a:miter lim="800000"/>
            <a:headEnd/>
            <a:tailEnd/>
          </a:ln>
        </p:spPr>
      </p:pic>
      <p:sp>
        <p:nvSpPr>
          <p:cNvPr id="6" name="textruta 5"/>
          <p:cNvSpPr txBox="1"/>
          <p:nvPr/>
        </p:nvSpPr>
        <p:spPr>
          <a:xfrm>
            <a:off x="539552" y="260648"/>
            <a:ext cx="6628994" cy="400110"/>
          </a:xfrm>
          <a:prstGeom prst="rect">
            <a:avLst/>
          </a:prstGeom>
          <a:noFill/>
        </p:spPr>
        <p:txBody>
          <a:bodyPr wrap="none" rtlCol="0">
            <a:spAutoFit/>
          </a:bodyPr>
          <a:lstStyle/>
          <a:p>
            <a:r>
              <a:rPr lang="sv-SE" sz="2000" b="1" dirty="0" smtClean="0"/>
              <a:t>A3: Vård och omsorgs ansvar för att hålla nere överdödlighet</a:t>
            </a:r>
            <a:endParaRPr lang="sv-SE" sz="2000" b="1" dirty="0"/>
          </a:p>
        </p:txBody>
      </p:sp>
      <p:sp>
        <p:nvSpPr>
          <p:cNvPr id="7" name="textruta 6"/>
          <p:cNvSpPr txBox="1"/>
          <p:nvPr/>
        </p:nvSpPr>
        <p:spPr>
          <a:xfrm>
            <a:off x="251520" y="692696"/>
            <a:ext cx="5904656" cy="4801314"/>
          </a:xfrm>
          <a:prstGeom prst="rect">
            <a:avLst/>
          </a:prstGeom>
          <a:noFill/>
        </p:spPr>
        <p:txBody>
          <a:bodyPr wrap="square" rtlCol="0">
            <a:spAutoFit/>
          </a:bodyPr>
          <a:lstStyle/>
          <a:p>
            <a:r>
              <a:rPr lang="sv-SE" dirty="0" smtClean="0"/>
              <a:t>Inställelsetid:</a:t>
            </a:r>
          </a:p>
          <a:p>
            <a:r>
              <a:rPr lang="sv-SE" dirty="0" smtClean="0"/>
              <a:t>Bor du på patienthotellet på Norrlands Universitetssjukhus har du en stor röd knapp vid sängen.</a:t>
            </a:r>
          </a:p>
          <a:p>
            <a:r>
              <a:rPr lang="sv-SE" dirty="0" smtClean="0"/>
              <a:t> Jag har hemlarm med en stor röd knapp. Det är bara inställelsetid och kompetens som skiljer.</a:t>
            </a:r>
          </a:p>
          <a:p>
            <a:endParaRPr lang="sv-SE" dirty="0" smtClean="0"/>
          </a:p>
          <a:p>
            <a:r>
              <a:rPr lang="sv-SE" dirty="0" smtClean="0"/>
              <a:t>Bostadsanpassning:</a:t>
            </a:r>
          </a:p>
          <a:p>
            <a:r>
              <a:rPr lang="sv-SE" dirty="0" smtClean="0"/>
              <a:t>Det finns inte plats i lägenheten för lämplig utrustning.</a:t>
            </a:r>
            <a:br>
              <a:rPr lang="sv-SE" dirty="0" smtClean="0"/>
            </a:br>
            <a:r>
              <a:rPr lang="sv-SE" dirty="0" smtClean="0"/>
              <a:t>Det kräver stora ombyggnader för att få in all utrustning.</a:t>
            </a:r>
            <a:br>
              <a:rPr lang="sv-SE" dirty="0" smtClean="0"/>
            </a:br>
            <a:r>
              <a:rPr lang="sv-SE" dirty="0" smtClean="0"/>
              <a:t>Senioren har en hyresrätt. Tillåter värden ombyggnad?</a:t>
            </a:r>
          </a:p>
          <a:p>
            <a:r>
              <a:rPr lang="sv-SE" dirty="0" smtClean="0"/>
              <a:t>Det finns inget säkert datanät till fastigheten.</a:t>
            </a:r>
          </a:p>
          <a:p>
            <a:endParaRPr lang="sv-SE" dirty="0" smtClean="0"/>
          </a:p>
          <a:p>
            <a:r>
              <a:rPr lang="sv-SE" dirty="0" smtClean="0"/>
              <a:t>Fler frågor:</a:t>
            </a:r>
          </a:p>
          <a:p>
            <a:r>
              <a:rPr lang="sv-SE" dirty="0" smtClean="0"/>
              <a:t>Är det samma utrustning oberoende av vårdgivare?</a:t>
            </a:r>
            <a:br>
              <a:rPr lang="sv-SE" dirty="0" smtClean="0"/>
            </a:br>
            <a:r>
              <a:rPr lang="sv-SE" dirty="0" smtClean="0"/>
              <a:t>Blir det ny installation om jag byter vårdgivare?</a:t>
            </a:r>
            <a:br>
              <a:rPr lang="sv-SE" dirty="0" smtClean="0"/>
            </a:br>
            <a:r>
              <a:rPr lang="sv-SE" dirty="0" smtClean="0"/>
              <a:t>Jag  blir akut sjuk. Samtidigt är personal från en annan vårdgivare i lägenheten intill. Blir denna personal larmad? </a:t>
            </a:r>
            <a:endParaRPr lang="sv-SE" dirty="0"/>
          </a:p>
        </p:txBody>
      </p:sp>
      <p:sp>
        <p:nvSpPr>
          <p:cNvPr id="8" name="textruta 7"/>
          <p:cNvSpPr txBox="1"/>
          <p:nvPr/>
        </p:nvSpPr>
        <p:spPr>
          <a:xfrm>
            <a:off x="107504" y="5517232"/>
            <a:ext cx="184731" cy="276999"/>
          </a:xfrm>
          <a:prstGeom prst="rect">
            <a:avLst/>
          </a:prstGeom>
          <a:noFill/>
        </p:spPr>
        <p:txBody>
          <a:bodyPr wrap="none" rtlCol="0">
            <a:spAutoFit/>
          </a:bodyPr>
          <a:lstStyle/>
          <a:p>
            <a:endParaRPr lang="sv-SE"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899592" y="6356350"/>
            <a:ext cx="6408712"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5</a:t>
            </a:fld>
            <a:endParaRPr lang="sv-SE"/>
          </a:p>
        </p:txBody>
      </p:sp>
      <p:sp>
        <p:nvSpPr>
          <p:cNvPr id="4" name="textruta 3"/>
          <p:cNvSpPr txBox="1"/>
          <p:nvPr/>
        </p:nvSpPr>
        <p:spPr>
          <a:xfrm>
            <a:off x="683568" y="188640"/>
            <a:ext cx="5717399" cy="400110"/>
          </a:xfrm>
          <a:prstGeom prst="rect">
            <a:avLst/>
          </a:prstGeom>
          <a:noFill/>
        </p:spPr>
        <p:txBody>
          <a:bodyPr wrap="none" rtlCol="0">
            <a:spAutoFit/>
          </a:bodyPr>
          <a:lstStyle/>
          <a:p>
            <a:r>
              <a:rPr lang="sv-SE" sz="2000" b="1" dirty="0" smtClean="0"/>
              <a:t>A4:  Vård och omsorgs ansvar för seniorens boende.</a:t>
            </a:r>
            <a:endParaRPr lang="sv-SE" sz="2000" b="1" dirty="0"/>
          </a:p>
        </p:txBody>
      </p:sp>
      <p:pic>
        <p:nvPicPr>
          <p:cNvPr id="141314" name="Picture 2"/>
          <p:cNvPicPr>
            <a:picLocks noChangeAspect="1" noChangeArrowheads="1"/>
          </p:cNvPicPr>
          <p:nvPr/>
        </p:nvPicPr>
        <p:blipFill>
          <a:blip r:embed="rId2" cstate="print"/>
          <a:srcRect/>
          <a:stretch>
            <a:fillRect/>
          </a:stretch>
        </p:blipFill>
        <p:spPr bwMode="auto">
          <a:xfrm>
            <a:off x="5796136" y="1556794"/>
            <a:ext cx="3152735" cy="4937301"/>
          </a:xfrm>
          <a:prstGeom prst="rect">
            <a:avLst/>
          </a:prstGeom>
          <a:noFill/>
          <a:ln w="9525">
            <a:noFill/>
            <a:miter lim="800000"/>
            <a:headEnd/>
            <a:tailEnd/>
          </a:ln>
        </p:spPr>
      </p:pic>
      <p:sp>
        <p:nvSpPr>
          <p:cNvPr id="6" name="textruta 5"/>
          <p:cNvSpPr txBox="1"/>
          <p:nvPr/>
        </p:nvSpPr>
        <p:spPr>
          <a:xfrm>
            <a:off x="251520" y="692697"/>
            <a:ext cx="8892480" cy="923330"/>
          </a:xfrm>
          <a:prstGeom prst="rect">
            <a:avLst/>
          </a:prstGeom>
          <a:noFill/>
        </p:spPr>
        <p:txBody>
          <a:bodyPr wrap="square" rtlCol="0">
            <a:spAutoFit/>
          </a:bodyPr>
          <a:lstStyle/>
          <a:p>
            <a:endParaRPr lang="sv-SE" dirty="0" smtClean="0"/>
          </a:p>
          <a:p>
            <a:endParaRPr lang="sv-SE" dirty="0" smtClean="0"/>
          </a:p>
          <a:p>
            <a:endParaRPr lang="sv-SE" dirty="0"/>
          </a:p>
        </p:txBody>
      </p:sp>
      <p:sp>
        <p:nvSpPr>
          <p:cNvPr id="7" name="textruta 6"/>
          <p:cNvSpPr txBox="1"/>
          <p:nvPr/>
        </p:nvSpPr>
        <p:spPr>
          <a:xfrm>
            <a:off x="323528" y="1556792"/>
            <a:ext cx="5688632" cy="4801314"/>
          </a:xfrm>
          <a:prstGeom prst="rect">
            <a:avLst/>
          </a:prstGeom>
          <a:noFill/>
        </p:spPr>
        <p:txBody>
          <a:bodyPr wrap="square" rtlCol="0">
            <a:spAutoFit/>
          </a:bodyPr>
          <a:lstStyle/>
          <a:p>
            <a:r>
              <a:rPr lang="sv-SE" dirty="0" smtClean="0"/>
              <a:t>Vård och Omsorg måste bli mer aktiv på fastighetssidan  och erbjuda senioren attraktiva bostäder. Vi måste  öka </a:t>
            </a:r>
            <a:r>
              <a:rPr lang="sv-SE" dirty="0" err="1" smtClean="0"/>
              <a:t>boendekvaliten</a:t>
            </a:r>
            <a:r>
              <a:rPr lang="sv-SE" dirty="0" smtClean="0"/>
              <a:t> och minska ensamhet.  Bättre med lämplig bostad än psykofarmaka. </a:t>
            </a:r>
          </a:p>
          <a:p>
            <a:endParaRPr lang="sv-SE" dirty="0" smtClean="0"/>
          </a:p>
          <a:p>
            <a:r>
              <a:rPr lang="sv-SE" dirty="0" smtClean="0"/>
              <a:t>Vi har skenande boendekostnader och stora grupper med låga pensioner som omöjliggör ett attraktivt boende.</a:t>
            </a:r>
          </a:p>
          <a:p>
            <a:r>
              <a:rPr lang="sv-SE" dirty="0" smtClean="0"/>
              <a:t>Vård och omsorg har ett ansvar för denna grupp.</a:t>
            </a:r>
          </a:p>
          <a:p>
            <a:endParaRPr lang="sv-SE" dirty="0" smtClean="0"/>
          </a:p>
          <a:p>
            <a:r>
              <a:rPr lang="sv-SE" dirty="0" smtClean="0"/>
              <a:t>Idag hyr Vård och omsorg alla sina fastigheter från hyres-</a:t>
            </a:r>
          </a:p>
          <a:p>
            <a:r>
              <a:rPr lang="sv-SE" dirty="0" smtClean="0"/>
              <a:t>värdar som gör vinst. Skolor och förskolor ägs av Service fastigheter som hyr ut till självkostnadspris. Hade Service fastigheter även ägt Vård och omsorgs fastigheter hade </a:t>
            </a:r>
          </a:p>
          <a:p>
            <a:r>
              <a:rPr lang="sv-SE" dirty="0" smtClean="0"/>
              <a:t>hyran för 2019 varit  7,29 miljoner lägre. Varav skatt på </a:t>
            </a:r>
          </a:p>
          <a:p>
            <a:r>
              <a:rPr lang="sv-SE" dirty="0" smtClean="0"/>
              <a:t>vinsten 1,56 miljoner.  Pengar som kunde används bättre.</a:t>
            </a:r>
            <a:br>
              <a:rPr lang="sv-SE" dirty="0" smtClean="0"/>
            </a:br>
            <a:r>
              <a:rPr lang="sv-SE" dirty="0" smtClean="0"/>
              <a:t>(Kalkyl baserad på Ekstas årsredovisning 2019)</a:t>
            </a:r>
          </a:p>
          <a:p>
            <a:endParaRPr lang="sv-SE" dirty="0" smtClean="0"/>
          </a:p>
        </p:txBody>
      </p:sp>
      <p:sp>
        <p:nvSpPr>
          <p:cNvPr id="8" name="textruta 7"/>
          <p:cNvSpPr txBox="1"/>
          <p:nvPr/>
        </p:nvSpPr>
        <p:spPr>
          <a:xfrm>
            <a:off x="467544" y="692696"/>
            <a:ext cx="8074903" cy="646331"/>
          </a:xfrm>
          <a:prstGeom prst="rect">
            <a:avLst/>
          </a:prstGeom>
          <a:noFill/>
        </p:spPr>
        <p:txBody>
          <a:bodyPr wrap="none" rtlCol="0">
            <a:spAutoFit/>
          </a:bodyPr>
          <a:lstStyle/>
          <a:p>
            <a:r>
              <a:rPr lang="sv-SE" dirty="0" smtClean="0"/>
              <a:t>Enligt översiktsplanen skall centrala Kungsbacka förtätas. Den absolut sämsta miljön </a:t>
            </a:r>
          </a:p>
          <a:p>
            <a:r>
              <a:rPr lang="sv-SE" dirty="0" smtClean="0"/>
              <a:t>för oss seniorer.  Det är endast i soprummet som man kan umgås.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a:xfrm>
            <a:off x="1547664" y="6356350"/>
            <a:ext cx="5760640"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6</a:t>
            </a:fld>
            <a:endParaRPr lang="sv-SE"/>
          </a:p>
        </p:txBody>
      </p:sp>
      <p:sp>
        <p:nvSpPr>
          <p:cNvPr id="4" name="textruta 3"/>
          <p:cNvSpPr txBox="1"/>
          <p:nvPr/>
        </p:nvSpPr>
        <p:spPr>
          <a:xfrm>
            <a:off x="251520" y="116632"/>
            <a:ext cx="8640960" cy="3170099"/>
          </a:xfrm>
          <a:prstGeom prst="rect">
            <a:avLst/>
          </a:prstGeom>
          <a:noFill/>
        </p:spPr>
        <p:txBody>
          <a:bodyPr wrap="square" rtlCol="0">
            <a:spAutoFit/>
          </a:bodyPr>
          <a:lstStyle/>
          <a:p>
            <a:r>
              <a:rPr lang="sv-SE" sz="2000" b="1" dirty="0" smtClean="0"/>
              <a:t>A5:  Den självkörande bilen skapar nya möjligheter</a:t>
            </a:r>
          </a:p>
          <a:p>
            <a:endParaRPr lang="sv-SE" dirty="0" smtClean="0"/>
          </a:p>
          <a:p>
            <a:r>
              <a:rPr lang="sv-SE" dirty="0" smtClean="0"/>
              <a:t>Jag orkar inte gå, Jag kan inte cykla, Doktorn har tagit mitt körkort. Den självkörande bilen ger en stor frihet. En bil som jag vill parkera i direkt anslutning till min bostad.  Ex: läs mer om </a:t>
            </a:r>
            <a:r>
              <a:rPr lang="sv-SE" u="sng" dirty="0" smtClean="0">
                <a:hlinkClick r:id="rId3"/>
              </a:rPr>
              <a:t>Volvo 360c</a:t>
            </a:r>
            <a:endParaRPr lang="sv-SE" dirty="0" smtClean="0"/>
          </a:p>
          <a:p>
            <a:r>
              <a:rPr lang="sv-SE" dirty="0" smtClean="0"/>
              <a:t> </a:t>
            </a:r>
          </a:p>
          <a:p>
            <a:r>
              <a:rPr lang="sv-SE" dirty="0" smtClean="0"/>
              <a:t>Anskaffar jag en stor bil är den som en friggebod på hjul. En del av mitt totala bostadsutrymme. Bilen oberoende av storlek har datakraft som en superdator. Troligtvis kommer det att finnas en massa </a:t>
            </a:r>
            <a:r>
              <a:rPr lang="sv-SE" dirty="0" err="1" smtClean="0"/>
              <a:t>bil-”appar</a:t>
            </a:r>
            <a:r>
              <a:rPr lang="sv-SE" dirty="0" smtClean="0"/>
              <a:t>” som jag vill använda i min bostad när bilen är parkerad. Jämför utvecklingen med telefonen. I där finns en massa ”</a:t>
            </a:r>
            <a:r>
              <a:rPr lang="sv-SE" dirty="0" err="1" smtClean="0"/>
              <a:t>appar</a:t>
            </a:r>
            <a:r>
              <a:rPr lang="sv-SE" dirty="0" smtClean="0"/>
              <a:t>” som inte har någonting med telefonfunktioner att göra. </a:t>
            </a:r>
            <a:endParaRPr lang="sv-SE" dirty="0"/>
          </a:p>
        </p:txBody>
      </p:sp>
      <p:pic>
        <p:nvPicPr>
          <p:cNvPr id="5" name="Bildobjekt 4"/>
          <p:cNvPicPr/>
          <p:nvPr/>
        </p:nvPicPr>
        <p:blipFill>
          <a:blip r:embed="rId4" cstate="print"/>
          <a:srcRect/>
          <a:stretch>
            <a:fillRect/>
          </a:stretch>
        </p:blipFill>
        <p:spPr bwMode="auto">
          <a:xfrm>
            <a:off x="5796136" y="3284984"/>
            <a:ext cx="2592288" cy="1510621"/>
          </a:xfrm>
          <a:prstGeom prst="rect">
            <a:avLst/>
          </a:prstGeom>
          <a:noFill/>
          <a:ln w="9525">
            <a:noFill/>
            <a:miter lim="800000"/>
            <a:headEnd/>
            <a:tailEnd/>
          </a:ln>
        </p:spPr>
      </p:pic>
      <p:pic>
        <p:nvPicPr>
          <p:cNvPr id="6" name="Bildobjekt 5"/>
          <p:cNvPicPr/>
          <p:nvPr/>
        </p:nvPicPr>
        <p:blipFill>
          <a:blip r:embed="rId5" cstate="print"/>
          <a:srcRect/>
          <a:stretch>
            <a:fillRect/>
          </a:stretch>
        </p:blipFill>
        <p:spPr bwMode="auto">
          <a:xfrm>
            <a:off x="2987824" y="3284984"/>
            <a:ext cx="2520280" cy="1577720"/>
          </a:xfrm>
          <a:prstGeom prst="rect">
            <a:avLst/>
          </a:prstGeom>
          <a:noFill/>
          <a:ln w="9525">
            <a:noFill/>
            <a:miter lim="800000"/>
            <a:headEnd/>
            <a:tailEnd/>
          </a:ln>
        </p:spPr>
      </p:pic>
      <p:pic>
        <p:nvPicPr>
          <p:cNvPr id="7" name="Picture 2"/>
          <p:cNvPicPr>
            <a:picLocks noChangeAspect="1" noChangeArrowheads="1"/>
          </p:cNvPicPr>
          <p:nvPr/>
        </p:nvPicPr>
        <p:blipFill>
          <a:blip r:embed="rId6" cstate="print"/>
          <a:srcRect/>
          <a:stretch>
            <a:fillRect/>
          </a:stretch>
        </p:blipFill>
        <p:spPr bwMode="auto">
          <a:xfrm>
            <a:off x="179512" y="3789040"/>
            <a:ext cx="2362990" cy="1656184"/>
          </a:xfrm>
          <a:prstGeom prst="rect">
            <a:avLst/>
          </a:prstGeom>
          <a:noFill/>
          <a:ln w="9525">
            <a:noFill/>
            <a:miter lim="800000"/>
            <a:headEnd/>
            <a:tailEnd/>
          </a:ln>
        </p:spPr>
      </p:pic>
      <p:pic>
        <p:nvPicPr>
          <p:cNvPr id="8" name="Picture 2" descr="Bildresultat för permobil alla modeller"/>
          <p:cNvPicPr>
            <a:picLocks noChangeAspect="1" noChangeArrowheads="1"/>
          </p:cNvPicPr>
          <p:nvPr/>
        </p:nvPicPr>
        <p:blipFill>
          <a:blip r:embed="rId7" cstate="print"/>
          <a:srcRect/>
          <a:stretch>
            <a:fillRect/>
          </a:stretch>
        </p:blipFill>
        <p:spPr bwMode="auto">
          <a:xfrm>
            <a:off x="3059832" y="4941168"/>
            <a:ext cx="1634525" cy="1224136"/>
          </a:xfrm>
          <a:prstGeom prst="rect">
            <a:avLst/>
          </a:prstGeom>
          <a:noFill/>
        </p:spPr>
      </p:pic>
      <p:pic>
        <p:nvPicPr>
          <p:cNvPr id="9" name="Picture 11" descr="Bildresultat för elbil"/>
          <p:cNvPicPr>
            <a:picLocks noChangeAspect="1" noChangeArrowheads="1"/>
          </p:cNvPicPr>
          <p:nvPr/>
        </p:nvPicPr>
        <p:blipFill>
          <a:blip r:embed="rId8" cstate="print"/>
          <a:srcRect/>
          <a:stretch>
            <a:fillRect/>
          </a:stretch>
        </p:blipFill>
        <p:spPr bwMode="auto">
          <a:xfrm>
            <a:off x="4716016" y="5013176"/>
            <a:ext cx="2160240" cy="1209199"/>
          </a:xfrm>
          <a:prstGeom prst="rect">
            <a:avLst/>
          </a:prstGeom>
          <a:noFill/>
        </p:spPr>
      </p:pic>
      <p:pic>
        <p:nvPicPr>
          <p:cNvPr id="135170" name="Picture 2"/>
          <p:cNvPicPr>
            <a:picLocks noChangeAspect="1" noChangeArrowheads="1"/>
          </p:cNvPicPr>
          <p:nvPr/>
        </p:nvPicPr>
        <p:blipFill>
          <a:blip r:embed="rId9" cstate="print"/>
          <a:srcRect/>
          <a:stretch>
            <a:fillRect/>
          </a:stretch>
        </p:blipFill>
        <p:spPr bwMode="auto">
          <a:xfrm>
            <a:off x="6948264" y="5013176"/>
            <a:ext cx="1519808" cy="120984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p:cNvSpPr>
            <a:spLocks noGrp="1"/>
          </p:cNvSpPr>
          <p:nvPr>
            <p:ph type="sldNum" sz="quarter" idx="12"/>
          </p:nvPr>
        </p:nvSpPr>
        <p:spPr/>
        <p:txBody>
          <a:bodyPr/>
          <a:lstStyle/>
          <a:p>
            <a:fld id="{BEB38843-610C-4D30-A956-3FA83FFAB0F1}" type="slidenum">
              <a:rPr lang="sv-SE" sz="2000" smtClean="0"/>
              <a:pPr/>
              <a:t>7</a:t>
            </a:fld>
            <a:endParaRPr lang="sv-SE" sz="2000" dirty="0"/>
          </a:p>
        </p:txBody>
      </p:sp>
      <p:sp>
        <p:nvSpPr>
          <p:cNvPr id="4" name="textruta 3"/>
          <p:cNvSpPr txBox="1"/>
          <p:nvPr/>
        </p:nvSpPr>
        <p:spPr>
          <a:xfrm>
            <a:off x="179512" y="980728"/>
            <a:ext cx="8275342" cy="2862322"/>
          </a:xfrm>
          <a:prstGeom prst="rect">
            <a:avLst/>
          </a:prstGeom>
          <a:noFill/>
        </p:spPr>
        <p:txBody>
          <a:bodyPr wrap="none" rtlCol="0">
            <a:spAutoFit/>
          </a:bodyPr>
          <a:lstStyle/>
          <a:p>
            <a:r>
              <a:rPr lang="sv-SE" dirty="0" smtClean="0"/>
              <a:t>Människan är ett flockdjur. Centrat för ansiktsigenkänning gör att vi mår </a:t>
            </a:r>
            <a:br>
              <a:rPr lang="sv-SE" dirty="0" smtClean="0"/>
            </a:br>
            <a:r>
              <a:rPr lang="sv-SE" dirty="0" smtClean="0"/>
              <a:t>bra när vi ser kända ansikten omkring oss.  Vi mår dåligt om vi har okända</a:t>
            </a:r>
          </a:p>
          <a:p>
            <a:r>
              <a:rPr lang="sv-SE" dirty="0" smtClean="0"/>
              <a:t>ansikten kring oss. Detta för att hålla ihop gruppen på savannen för millioner år sedan.</a:t>
            </a:r>
            <a:br>
              <a:rPr lang="sv-SE" dirty="0" smtClean="0"/>
            </a:br>
            <a:r>
              <a:rPr lang="sv-SE" dirty="0" smtClean="0"/>
              <a:t/>
            </a:r>
            <a:br>
              <a:rPr lang="sv-SE" dirty="0" smtClean="0"/>
            </a:br>
            <a:r>
              <a:rPr lang="sv-SE" dirty="0" smtClean="0"/>
              <a:t>Spökar fortfarande:</a:t>
            </a:r>
          </a:p>
          <a:p>
            <a:r>
              <a:rPr lang="sv-SE" dirty="0" smtClean="0"/>
              <a:t>Blir jag tilltalad av ett känt ansikte på stan blir jag glad. </a:t>
            </a:r>
            <a:br>
              <a:rPr lang="sv-SE" dirty="0" smtClean="0"/>
            </a:br>
            <a:r>
              <a:rPr lang="sv-SE" dirty="0" smtClean="0"/>
              <a:t>Blir jag tilltalad av ett okänt ansikte är jag på min vakt. Vad fan vill han/hon?</a:t>
            </a:r>
          </a:p>
          <a:p>
            <a:endParaRPr lang="sv-SE" dirty="0" smtClean="0"/>
          </a:p>
          <a:p>
            <a:endParaRPr lang="sv-SE" dirty="0" smtClean="0"/>
          </a:p>
          <a:p>
            <a:r>
              <a:rPr lang="sv-SE" dirty="0" smtClean="0"/>
              <a:t>Vi måste bygga en struktur som tillåter oss att vara en del av gemenskapen.</a:t>
            </a:r>
          </a:p>
        </p:txBody>
      </p:sp>
      <p:sp>
        <p:nvSpPr>
          <p:cNvPr id="5" name="textruta 4"/>
          <p:cNvSpPr txBox="1"/>
          <p:nvPr/>
        </p:nvSpPr>
        <p:spPr>
          <a:xfrm>
            <a:off x="179512" y="260648"/>
            <a:ext cx="7344816" cy="400110"/>
          </a:xfrm>
          <a:prstGeom prst="rect">
            <a:avLst/>
          </a:prstGeom>
          <a:noFill/>
        </p:spPr>
        <p:txBody>
          <a:bodyPr wrap="square" rtlCol="0">
            <a:spAutoFit/>
          </a:bodyPr>
          <a:lstStyle/>
          <a:p>
            <a:r>
              <a:rPr lang="sv-SE" sz="2000" b="1" dirty="0" smtClean="0"/>
              <a:t>A6:  Människan är ett flockdjur  som inte vill vara ensam och inlåst.</a:t>
            </a:r>
            <a:endParaRPr lang="sv-SE" sz="2000" dirty="0" smtClean="0"/>
          </a:p>
        </p:txBody>
      </p:sp>
      <p:pic>
        <p:nvPicPr>
          <p:cNvPr id="93186" name="Picture 2" descr="Bildresultat för ansikten"/>
          <p:cNvPicPr>
            <a:picLocks noChangeAspect="1" noChangeArrowheads="1"/>
          </p:cNvPicPr>
          <p:nvPr/>
        </p:nvPicPr>
        <p:blipFill>
          <a:blip r:embed="rId2" cstate="print"/>
          <a:srcRect/>
          <a:stretch>
            <a:fillRect/>
          </a:stretch>
        </p:blipFill>
        <p:spPr bwMode="auto">
          <a:xfrm>
            <a:off x="539552" y="4509120"/>
            <a:ext cx="3321224" cy="1656184"/>
          </a:xfrm>
          <a:prstGeom prst="rect">
            <a:avLst/>
          </a:prstGeom>
          <a:noFill/>
        </p:spPr>
      </p:pic>
      <p:pic>
        <p:nvPicPr>
          <p:cNvPr id="93189" name="Picture 5"/>
          <p:cNvPicPr>
            <a:picLocks noChangeAspect="1" noChangeArrowheads="1"/>
          </p:cNvPicPr>
          <p:nvPr/>
        </p:nvPicPr>
        <p:blipFill>
          <a:blip r:embed="rId3" cstate="print"/>
          <a:srcRect/>
          <a:stretch>
            <a:fillRect/>
          </a:stretch>
        </p:blipFill>
        <p:spPr bwMode="auto">
          <a:xfrm>
            <a:off x="4499992" y="4581128"/>
            <a:ext cx="3298700" cy="1623050"/>
          </a:xfrm>
          <a:prstGeom prst="rect">
            <a:avLst/>
          </a:prstGeom>
          <a:noFill/>
          <a:ln w="9525">
            <a:noFill/>
            <a:miter lim="800000"/>
            <a:headEnd/>
            <a:tailEnd/>
          </a:ln>
        </p:spPr>
      </p:pic>
      <p:sp>
        <p:nvSpPr>
          <p:cNvPr id="8" name="Platshållare för sidfot 7"/>
          <p:cNvSpPr>
            <a:spLocks noGrp="1"/>
          </p:cNvSpPr>
          <p:nvPr>
            <p:ph type="ftr" sz="quarter" idx="11"/>
          </p:nvPr>
        </p:nvSpPr>
        <p:spPr>
          <a:xfrm>
            <a:off x="1403648" y="6356350"/>
            <a:ext cx="5904656" cy="365125"/>
          </a:xfrm>
        </p:spPr>
        <p:txBody>
          <a:bodyPr/>
          <a:lstStyle/>
          <a:p>
            <a:r>
              <a:rPr lang="sv-SE" dirty="0" smtClean="0"/>
              <a:t>Framtidsspaning Möte med Sara   April 21       Erik </a:t>
            </a:r>
            <a:r>
              <a:rPr lang="sv-SE" dirty="0" err="1" smtClean="0"/>
              <a:t>Altenstedt</a:t>
            </a:r>
            <a:r>
              <a:rPr lang="sv-SE" dirty="0" smtClean="0"/>
              <a:t>   </a:t>
            </a:r>
            <a:r>
              <a:rPr lang="sv-SE" dirty="0" err="1" smtClean="0"/>
              <a:t>erik@altenstedt.se</a:t>
            </a:r>
            <a:endParaRPr lang="sv-SE"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r>
              <a:rPr lang="sv-SE" smtClean="0"/>
              <a:t>Framtidsspaning Möte med Sara   April 21       Erik Altenstedt   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8</a:t>
            </a:fld>
            <a:endParaRPr lang="sv-SE" dirty="0"/>
          </a:p>
        </p:txBody>
      </p:sp>
      <p:pic>
        <p:nvPicPr>
          <p:cNvPr id="182274" name="Picture 2"/>
          <p:cNvPicPr>
            <a:picLocks noChangeAspect="1" noChangeArrowheads="1"/>
          </p:cNvPicPr>
          <p:nvPr/>
        </p:nvPicPr>
        <p:blipFill>
          <a:blip r:embed="rId2" cstate="print"/>
          <a:srcRect/>
          <a:stretch>
            <a:fillRect/>
          </a:stretch>
        </p:blipFill>
        <p:spPr bwMode="auto">
          <a:xfrm>
            <a:off x="6084168" y="908720"/>
            <a:ext cx="2940546" cy="2603328"/>
          </a:xfrm>
          <a:prstGeom prst="rect">
            <a:avLst/>
          </a:prstGeom>
          <a:noFill/>
          <a:ln w="9525">
            <a:noFill/>
            <a:miter lim="800000"/>
            <a:headEnd/>
            <a:tailEnd/>
          </a:ln>
        </p:spPr>
      </p:pic>
      <p:pic>
        <p:nvPicPr>
          <p:cNvPr id="182275" name="Picture 3"/>
          <p:cNvPicPr>
            <a:picLocks noChangeAspect="1" noChangeArrowheads="1"/>
          </p:cNvPicPr>
          <p:nvPr/>
        </p:nvPicPr>
        <p:blipFill>
          <a:blip r:embed="rId3" cstate="print"/>
          <a:srcRect/>
          <a:stretch>
            <a:fillRect/>
          </a:stretch>
        </p:blipFill>
        <p:spPr bwMode="auto">
          <a:xfrm>
            <a:off x="6228184" y="3789040"/>
            <a:ext cx="2555266" cy="2448272"/>
          </a:xfrm>
          <a:prstGeom prst="rect">
            <a:avLst/>
          </a:prstGeom>
          <a:noFill/>
          <a:ln w="9525">
            <a:noFill/>
            <a:miter lim="800000"/>
            <a:headEnd/>
            <a:tailEnd/>
          </a:ln>
        </p:spPr>
      </p:pic>
      <p:sp>
        <p:nvSpPr>
          <p:cNvPr id="6" name="textruta 5"/>
          <p:cNvSpPr txBox="1"/>
          <p:nvPr/>
        </p:nvSpPr>
        <p:spPr>
          <a:xfrm>
            <a:off x="539552" y="260648"/>
            <a:ext cx="5791073" cy="400110"/>
          </a:xfrm>
          <a:prstGeom prst="rect">
            <a:avLst/>
          </a:prstGeom>
          <a:noFill/>
        </p:spPr>
        <p:txBody>
          <a:bodyPr wrap="none" rtlCol="0">
            <a:spAutoFit/>
          </a:bodyPr>
          <a:lstStyle/>
          <a:p>
            <a:r>
              <a:rPr lang="sv-SE" sz="2000" b="1" dirty="0" smtClean="0"/>
              <a:t>B:  Aktivera senioren oberoende av bostadssituation.</a:t>
            </a:r>
            <a:endParaRPr lang="sv-SE" sz="2000" b="1" dirty="0"/>
          </a:p>
        </p:txBody>
      </p:sp>
      <p:sp>
        <p:nvSpPr>
          <p:cNvPr id="7" name="textruta 6"/>
          <p:cNvSpPr txBox="1"/>
          <p:nvPr/>
        </p:nvSpPr>
        <p:spPr>
          <a:xfrm>
            <a:off x="395536" y="836712"/>
            <a:ext cx="5511958" cy="5632311"/>
          </a:xfrm>
          <a:prstGeom prst="rect">
            <a:avLst/>
          </a:prstGeom>
          <a:noFill/>
        </p:spPr>
        <p:txBody>
          <a:bodyPr wrap="none" rtlCol="0">
            <a:spAutoFit/>
          </a:bodyPr>
          <a:lstStyle/>
          <a:p>
            <a:r>
              <a:rPr lang="sv-SE" b="1" dirty="0" smtClean="0"/>
              <a:t>Aktiviteten sätts i centrum:</a:t>
            </a:r>
          </a:p>
          <a:p>
            <a:r>
              <a:rPr lang="sv-SE" dirty="0" smtClean="0"/>
              <a:t>Vi gör mycket idag när det gäller att skapa aktiviteter</a:t>
            </a:r>
          </a:p>
          <a:p>
            <a:r>
              <a:rPr lang="sv-SE" dirty="0" smtClean="0"/>
              <a:t>som skall möta seniorens behov. Träffpunkter, </a:t>
            </a:r>
          </a:p>
          <a:p>
            <a:r>
              <a:rPr lang="sv-SE" dirty="0" smtClean="0"/>
              <a:t>Seniorföreningarnas alla aktiviteter, månadsmöten med</a:t>
            </a:r>
            <a:br>
              <a:rPr lang="sv-SE" dirty="0" smtClean="0"/>
            </a:br>
            <a:r>
              <a:rPr lang="sv-SE" dirty="0" smtClean="0"/>
              <a:t>underhållning, resor och teater, promenader, boule, </a:t>
            </a:r>
            <a:br>
              <a:rPr lang="sv-SE" dirty="0" smtClean="0"/>
            </a:br>
            <a:r>
              <a:rPr lang="sv-SE" dirty="0" smtClean="0"/>
              <a:t>canasta, datakurser, mm.</a:t>
            </a:r>
          </a:p>
          <a:p>
            <a:endParaRPr lang="sv-SE" dirty="0" smtClean="0"/>
          </a:p>
          <a:p>
            <a:r>
              <a:rPr lang="sv-SE" b="1" dirty="0" smtClean="0"/>
              <a:t>Senioren sätts i centrum:</a:t>
            </a:r>
          </a:p>
          <a:p>
            <a:r>
              <a:rPr lang="sv-SE" dirty="0" smtClean="0"/>
              <a:t>Däremot är vi sämre på att hitta udda aktiviteter som </a:t>
            </a:r>
            <a:br>
              <a:rPr lang="sv-SE" dirty="0" smtClean="0"/>
            </a:br>
            <a:r>
              <a:rPr lang="sv-SE" dirty="0" smtClean="0"/>
              <a:t>endast ett fåtal seniorer är intresserade av. Det finns </a:t>
            </a:r>
          </a:p>
          <a:p>
            <a:r>
              <a:rPr lang="sv-SE" dirty="0" smtClean="0"/>
              <a:t>många kurser hos Vuxenskolan och de andra </a:t>
            </a:r>
            <a:br>
              <a:rPr lang="sv-SE" dirty="0" smtClean="0"/>
            </a:br>
            <a:r>
              <a:rPr lang="sv-SE" dirty="0" smtClean="0"/>
              <a:t>studieförbunden.</a:t>
            </a:r>
            <a:br>
              <a:rPr lang="sv-SE" dirty="0" smtClean="0"/>
            </a:br>
            <a:endParaRPr lang="sv-SE" dirty="0" smtClean="0"/>
          </a:p>
          <a:p>
            <a:r>
              <a:rPr lang="sv-SE" dirty="0" smtClean="0"/>
              <a:t>Aktivitetsvärdar. Lokala aktiviteter i det enskilda bostads-</a:t>
            </a:r>
            <a:br>
              <a:rPr lang="sv-SE" dirty="0" smtClean="0"/>
            </a:br>
            <a:r>
              <a:rPr lang="sv-SE" dirty="0" smtClean="0"/>
              <a:t>området. Ex:  fikaträff på det lokala kaffet .</a:t>
            </a:r>
          </a:p>
          <a:p>
            <a:endParaRPr lang="sv-SE" dirty="0" smtClean="0"/>
          </a:p>
          <a:p>
            <a:r>
              <a:rPr lang="sv-SE" dirty="0" smtClean="0"/>
              <a:t>Kartlägga intressen hos senioren och sedan sammanföra </a:t>
            </a:r>
          </a:p>
          <a:p>
            <a:r>
              <a:rPr lang="sv-SE" dirty="0" smtClean="0"/>
              <a:t>seniorer med samma intresseprofil. Som en </a:t>
            </a:r>
            <a:r>
              <a:rPr lang="sv-SE" dirty="0" err="1" smtClean="0"/>
              <a:t>dating</a:t>
            </a:r>
            <a:r>
              <a:rPr lang="sv-SE" dirty="0" smtClean="0"/>
              <a:t> </a:t>
            </a:r>
            <a:r>
              <a:rPr lang="sv-SE" dirty="0" err="1" smtClean="0"/>
              <a:t>site</a:t>
            </a:r>
            <a:r>
              <a:rPr lang="sv-SE" dirty="0" smtClean="0"/>
              <a:t>.</a:t>
            </a:r>
          </a:p>
          <a:p>
            <a:r>
              <a:rPr lang="sv-SE" dirty="0" smtClean="0"/>
              <a:t>Se H2 för mer inspiration.       </a:t>
            </a:r>
          </a:p>
          <a:p>
            <a:endParaRPr lang="sv-SE"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r>
              <a:rPr lang="sv-SE" smtClean="0"/>
              <a:t>Framtidsspaning Möte med Sara   April 21       Erik Altenstedt   erik@altenstedt.se</a:t>
            </a:r>
            <a:endParaRPr lang="sv-SE" dirty="0"/>
          </a:p>
        </p:txBody>
      </p:sp>
      <p:sp>
        <p:nvSpPr>
          <p:cNvPr id="3" name="Platshållare för bildnummer 2"/>
          <p:cNvSpPr>
            <a:spLocks noGrp="1"/>
          </p:cNvSpPr>
          <p:nvPr>
            <p:ph type="sldNum" sz="quarter" idx="12"/>
          </p:nvPr>
        </p:nvSpPr>
        <p:spPr/>
        <p:txBody>
          <a:bodyPr/>
          <a:lstStyle/>
          <a:p>
            <a:fld id="{BEB38843-610C-4D30-A956-3FA83FFAB0F1}" type="slidenum">
              <a:rPr lang="sv-SE" smtClean="0"/>
              <a:pPr/>
              <a:t>9</a:t>
            </a:fld>
            <a:endParaRPr lang="sv-SE"/>
          </a:p>
        </p:txBody>
      </p:sp>
      <p:sp>
        <p:nvSpPr>
          <p:cNvPr id="4" name="textruta 3"/>
          <p:cNvSpPr txBox="1"/>
          <p:nvPr/>
        </p:nvSpPr>
        <p:spPr>
          <a:xfrm>
            <a:off x="611560" y="188640"/>
            <a:ext cx="8280920" cy="1569660"/>
          </a:xfrm>
          <a:prstGeom prst="rect">
            <a:avLst/>
          </a:prstGeom>
          <a:noFill/>
        </p:spPr>
        <p:txBody>
          <a:bodyPr wrap="square" rtlCol="0">
            <a:spAutoFit/>
          </a:bodyPr>
          <a:lstStyle/>
          <a:p>
            <a:r>
              <a:rPr lang="sv-SE" sz="2000" b="1" dirty="0" smtClean="0"/>
              <a:t>C:  Endast information och passiv övervakning oberoende </a:t>
            </a:r>
          </a:p>
          <a:p>
            <a:r>
              <a:rPr lang="sv-SE" sz="2000" b="1" dirty="0" smtClean="0"/>
              <a:t>     av bostadssituation.</a:t>
            </a:r>
          </a:p>
          <a:p>
            <a:endParaRPr lang="sv-SE" sz="2000" b="1" dirty="0" smtClean="0"/>
          </a:p>
          <a:p>
            <a:r>
              <a:rPr lang="sv-SE" dirty="0" smtClean="0"/>
              <a:t>Senioren är inte aktiv och hanterar någon utrustning förutom informationsterminalen.</a:t>
            </a:r>
          </a:p>
          <a:p>
            <a:r>
              <a:rPr lang="sv-SE" dirty="0" smtClean="0"/>
              <a:t>Är inte i behov av något säkert datanät. </a:t>
            </a:r>
            <a:endParaRPr lang="sv-SE" dirty="0"/>
          </a:p>
        </p:txBody>
      </p:sp>
      <p:pic>
        <p:nvPicPr>
          <p:cNvPr id="147458" name="Picture 2"/>
          <p:cNvPicPr>
            <a:picLocks noChangeAspect="1" noChangeArrowheads="1"/>
          </p:cNvPicPr>
          <p:nvPr/>
        </p:nvPicPr>
        <p:blipFill>
          <a:blip r:embed="rId2" cstate="print"/>
          <a:srcRect/>
          <a:stretch>
            <a:fillRect/>
          </a:stretch>
        </p:blipFill>
        <p:spPr bwMode="auto">
          <a:xfrm>
            <a:off x="1619672" y="1916832"/>
            <a:ext cx="6320383" cy="4818108"/>
          </a:xfrm>
          <a:prstGeom prst="rect">
            <a:avLst/>
          </a:prstGeom>
          <a:noFill/>
          <a:ln w="9525">
            <a:noFill/>
            <a:miter lim="800000"/>
            <a:headEnd/>
            <a:tailEnd/>
          </a:ln>
        </p:spPr>
      </p:pic>
      <p:sp>
        <p:nvSpPr>
          <p:cNvPr id="6" name="Ellips 5"/>
          <p:cNvSpPr/>
          <p:nvPr/>
        </p:nvSpPr>
        <p:spPr>
          <a:xfrm>
            <a:off x="1043608" y="5301208"/>
            <a:ext cx="2520280" cy="1368152"/>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3563888" y="2780928"/>
            <a:ext cx="1512168" cy="1368152"/>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5275</TotalTime>
  <Words>2511</Words>
  <Application>Microsoft Office PowerPoint</Application>
  <PresentationFormat>Bildspel på skärmen (4:3)</PresentationFormat>
  <Paragraphs>426</Paragraphs>
  <Slides>33</Slides>
  <Notes>6</Notes>
  <HiddenSlides>0</HiddenSlides>
  <MMClips>0</MMClips>
  <ScaleCrop>false</ScaleCrop>
  <HeadingPairs>
    <vt:vector size="6" baseType="variant">
      <vt:variant>
        <vt:lpstr>Tema</vt:lpstr>
      </vt:variant>
      <vt:variant>
        <vt:i4>5</vt:i4>
      </vt:variant>
      <vt:variant>
        <vt:lpstr>Serverprogram för OLE-inbäddning</vt:lpstr>
      </vt:variant>
      <vt:variant>
        <vt:i4>1</vt:i4>
      </vt:variant>
      <vt:variant>
        <vt:lpstr>Bildrubriker</vt:lpstr>
      </vt:variant>
      <vt:variant>
        <vt:i4>33</vt:i4>
      </vt:variant>
    </vt:vector>
  </HeadingPairs>
  <TitlesOfParts>
    <vt:vector size="39" baseType="lpstr">
      <vt:lpstr>Office-tema</vt:lpstr>
      <vt:lpstr>1_Anpassad formgivning</vt:lpstr>
      <vt:lpstr>2_Anpassad formgivning</vt:lpstr>
      <vt:lpstr>3_Anpassad formgivning</vt:lpstr>
      <vt:lpstr>Anpassad formgivning</vt:lpstr>
      <vt:lpstr>ClipArt</vt:lpstr>
      <vt:lpstr>Bild 1</vt:lpstr>
      <vt:lpstr>Bild 2</vt:lpstr>
      <vt:lpstr>Bild 3</vt:lpstr>
      <vt:lpstr>Bild 4</vt:lpstr>
      <vt:lpstr>Bild 5</vt:lpstr>
      <vt:lpstr>Bild 6</vt:lpstr>
      <vt:lpstr>Bild 7</vt:lpstr>
      <vt:lpstr>Bild 8</vt:lpstr>
      <vt:lpstr>Bild 9</vt:lpstr>
      <vt:lpstr>Bild 10</vt:lpstr>
      <vt:lpstr>Bild 11</vt:lpstr>
      <vt:lpstr>Bild 12</vt:lpstr>
      <vt:lpstr>Bild 13</vt:lpstr>
      <vt:lpstr>Bild 14</vt:lpstr>
      <vt:lpstr>Bild 15</vt:lpstr>
      <vt:lpstr>Bild 16</vt:lpstr>
      <vt:lpstr>Bild 17</vt:lpstr>
      <vt:lpstr>Bild 18</vt:lpstr>
      <vt:lpstr>Bild 19</vt:lpstr>
      <vt:lpstr>Bild 20</vt:lpstr>
      <vt:lpstr>Bild 21</vt:lpstr>
      <vt:lpstr>Bild 22</vt:lpstr>
      <vt:lpstr>Bild 23</vt:lpstr>
      <vt:lpstr>Bild 24</vt:lpstr>
      <vt:lpstr>Bild 25</vt:lpstr>
      <vt:lpstr>Bild 26</vt:lpstr>
      <vt:lpstr>Bild 27</vt:lpstr>
      <vt:lpstr>Bild 28</vt:lpstr>
      <vt:lpstr>Bild 29</vt:lpstr>
      <vt:lpstr>Bild 30</vt:lpstr>
      <vt:lpstr>Bild 31</vt:lpstr>
      <vt:lpstr>Bild 32</vt:lpstr>
      <vt:lpstr>Bild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Erik</dc:creator>
  <cp:lastModifiedBy>Erik</cp:lastModifiedBy>
  <cp:revision>386</cp:revision>
  <dcterms:created xsi:type="dcterms:W3CDTF">2018-11-01T18:21:52Z</dcterms:created>
  <dcterms:modified xsi:type="dcterms:W3CDTF">2021-04-12T12:34:05Z</dcterms:modified>
</cp:coreProperties>
</file>